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sldIdLst>
    <p:sldId id="256" r:id="rId3"/>
    <p:sldId id="257" r:id="rId4"/>
    <p:sldId id="300" r:id="rId5"/>
    <p:sldId id="258" r:id="rId6"/>
    <p:sldId id="309" r:id="rId8"/>
    <p:sldId id="310" r:id="rId9"/>
    <p:sldId id="308" r:id="rId10"/>
    <p:sldId id="312" r:id="rId11"/>
    <p:sldId id="316" r:id="rId12"/>
    <p:sldId id="317" r:id="rId13"/>
    <p:sldId id="318" r:id="rId14"/>
    <p:sldId id="319" r:id="rId15"/>
    <p:sldId id="320" r:id="rId16"/>
    <p:sldId id="321" r:id="rId17"/>
    <p:sldId id="315" r:id="rId18"/>
    <p:sldId id="323" r:id="rId19"/>
    <p:sldId id="322" r:id="rId20"/>
    <p:sldId id="313" r:id="rId21"/>
    <p:sldId id="324" r:id="rId22"/>
    <p:sldId id="311" r:id="rId23"/>
    <p:sldId id="296" r:id="rId24"/>
    <p:sldId id="272" r:id="rId25"/>
  </p:sldIdLst>
  <p:sldSz cx="12192000" cy="6858000"/>
  <p:notesSz cx="6858000" cy="9144000"/>
  <p:embeddedFontLst>
    <p:embeddedFont>
      <p:font typeface="微软雅黑" panose="020B0503020204020204" charset="-122"/>
      <p:regular r:id="rId30"/>
    </p:embeddedFont>
    <p:embeddedFont>
      <p:font typeface="Calibri" panose="020F0502020204030204" charset="0"/>
      <p:regular r:id="rId31"/>
      <p:bold r:id="rId32"/>
      <p:italic r:id="rId33"/>
      <p:boldItalic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7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罗 里" initials="罗"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6C0"/>
    <a:srgbClr val="831318"/>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826" autoAdjust="0"/>
    <p:restoredTop sz="94660"/>
  </p:normalViewPr>
  <p:slideViewPr>
    <p:cSldViewPr snapToGrid="0" showGuides="1">
      <p:cViewPr varScale="1">
        <p:scale>
          <a:sx n="97" d="100"/>
          <a:sy n="97" d="100"/>
        </p:scale>
        <p:origin x="90" y="402"/>
      </p:cViewPr>
      <p:guideLst>
        <p:guide orient="horz" pos="2112"/>
        <p:guide pos="379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gs" Target="tags/tag82.xml"/><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2.jpeg"/><Relationship Id="rId6" Type="http://schemas.openxmlformats.org/officeDocument/2006/relationships/image" Target="../media/image1.jpe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24765" y="2263775"/>
            <a:ext cx="12241530" cy="193167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lumMod val="50000"/>
                </a:schemeClr>
              </a:solidFill>
            </a:endParaRPr>
          </a:p>
        </p:txBody>
      </p:sp>
      <p:pic>
        <p:nvPicPr>
          <p:cNvPr id="2" name="图片 1"/>
          <p:cNvPicPr>
            <a:picLocks noChangeAspect="1"/>
          </p:cNvPicPr>
          <p:nvPr userDrawn="1"/>
        </p:nvPicPr>
        <p:blipFill>
          <a:blip r:embed="rId2"/>
          <a:stretch>
            <a:fillRect/>
          </a:stretch>
        </p:blipFill>
        <p:spPr>
          <a:xfrm>
            <a:off x="0" y="0"/>
            <a:ext cx="1149222" cy="1089025"/>
          </a:xfrm>
          <a:prstGeom prst="rect">
            <a:avLst/>
          </a:prstGeom>
          <a:noFill/>
          <a:ln w="9525">
            <a:noFill/>
          </a:ln>
        </p:spPr>
      </p:pic>
      <p:pic>
        <p:nvPicPr>
          <p:cNvPr id="6" name="图片 5"/>
          <p:cNvPicPr>
            <a:picLocks noChangeAspect="1"/>
          </p:cNvPicPr>
          <p:nvPr userDrawn="1"/>
        </p:nvPicPr>
        <p:blipFill>
          <a:blip r:embed="rId3"/>
          <a:stretch>
            <a:fillRect/>
          </a:stretch>
        </p:blipFill>
        <p:spPr>
          <a:xfrm>
            <a:off x="1043591" y="220853"/>
            <a:ext cx="2515500" cy="647317"/>
          </a:xfrm>
          <a:prstGeom prst="rect">
            <a:avLst/>
          </a:prstGeom>
          <a:noFill/>
          <a:ln w="9525">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pic>
        <p:nvPicPr>
          <p:cNvPr id="2" name="图片 1"/>
          <p:cNvPicPr>
            <a:picLocks noChangeAspect="1"/>
          </p:cNvPicPr>
          <p:nvPr userDrawn="1"/>
        </p:nvPicPr>
        <p:blipFill>
          <a:blip r:embed="rId6"/>
          <a:stretch>
            <a:fillRect/>
          </a:stretch>
        </p:blipFill>
        <p:spPr>
          <a:xfrm>
            <a:off x="0" y="0"/>
            <a:ext cx="1149222" cy="1089025"/>
          </a:xfrm>
          <a:prstGeom prst="rect">
            <a:avLst/>
          </a:prstGeom>
          <a:noFill/>
          <a:ln w="9525">
            <a:noFill/>
          </a:ln>
        </p:spPr>
      </p:pic>
      <p:pic>
        <p:nvPicPr>
          <p:cNvPr id="8" name="图片 7"/>
          <p:cNvPicPr>
            <a:picLocks noChangeAspect="1"/>
          </p:cNvPicPr>
          <p:nvPr userDrawn="1"/>
        </p:nvPicPr>
        <p:blipFill>
          <a:blip r:embed="rId7"/>
          <a:stretch>
            <a:fillRect/>
          </a:stretch>
        </p:blipFill>
        <p:spPr>
          <a:xfrm>
            <a:off x="1047774" y="220853"/>
            <a:ext cx="2515500" cy="647317"/>
          </a:xfrm>
          <a:prstGeom prst="rect">
            <a:avLst/>
          </a:prstGeom>
          <a:noFill/>
          <a:ln w="9525">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325119" y="194705"/>
            <a:ext cx="1011173" cy="958207"/>
          </a:xfrm>
          <a:prstGeom prst="rect">
            <a:avLst/>
          </a:prstGeom>
          <a:noFill/>
          <a:ln w="9525">
            <a:noFill/>
          </a:ln>
        </p:spPr>
      </p:pic>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323340" y="955040"/>
            <a:ext cx="10490200" cy="7556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69.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tags" Target="../tags/tag70.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tags" Target="../tags/tag7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tags" Target="../tags/tag7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tags" Target="../tags/tag73.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tags" Target="../tags/tag75.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76.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tags" Target="../tags/tag77.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tags" Target="../tags/tag78.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4" Type="http://schemas.openxmlformats.org/officeDocument/2006/relationships/slideLayout" Target="../slideLayouts/slideLayout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tags" Target="../tags/tag6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tags" Target="../tags/tag6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tags" Target="../tags/tag6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tags" Target="../tags/tag6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68.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userDrawn="1"/>
        </p:nvSpPr>
        <p:spPr>
          <a:xfrm>
            <a:off x="59026" y="2527300"/>
            <a:ext cx="12074554" cy="1445260"/>
          </a:xfrm>
          <a:prstGeom prst="rect">
            <a:avLst/>
          </a:prstGeom>
          <a:noFill/>
        </p:spPr>
        <p:txBody>
          <a:bodyPr wrap="square" rtlCol="0">
            <a:spAutoFit/>
          </a:bodyPr>
          <a:lstStyle/>
          <a:p>
            <a:pPr algn="ctr"/>
            <a:r>
              <a:rPr lang="zh-CN" altLang="en-US" sz="4400" b="1" dirty="0">
                <a:solidFill>
                  <a:schemeClr val="bg1"/>
                </a:solidFill>
                <a:latin typeface="+mj-ea"/>
                <a:ea typeface="+mj-ea"/>
              </a:rPr>
              <a:t>面向云原生架构的</a:t>
            </a:r>
            <a:endParaRPr lang="zh-CN" altLang="en-US" sz="4400" b="1" dirty="0">
              <a:solidFill>
                <a:schemeClr val="bg1"/>
              </a:solidFill>
              <a:latin typeface="+mj-ea"/>
              <a:ea typeface="+mj-ea"/>
            </a:endParaRPr>
          </a:p>
          <a:p>
            <a:pPr algn="ctr"/>
            <a:r>
              <a:rPr lang="zh-CN" altLang="en-US" sz="4400" b="1" dirty="0">
                <a:solidFill>
                  <a:schemeClr val="bg1"/>
                </a:solidFill>
                <a:latin typeface="+mj-ea"/>
                <a:ea typeface="+mj-ea"/>
              </a:rPr>
              <a:t>高性能流量网关设计与实现</a:t>
            </a:r>
            <a:endParaRPr lang="zh-CN" altLang="en-US" sz="4400" b="1" dirty="0">
              <a:solidFill>
                <a:schemeClr val="bg1"/>
              </a:solidFill>
              <a:latin typeface="+mj-ea"/>
              <a:ea typeface="+mj-ea"/>
            </a:endParaRPr>
          </a:p>
        </p:txBody>
      </p:sp>
      <p:sp>
        <p:nvSpPr>
          <p:cNvPr id="9" name="文本框 8"/>
          <p:cNvSpPr txBox="1"/>
          <p:nvPr userDrawn="1"/>
        </p:nvSpPr>
        <p:spPr>
          <a:xfrm>
            <a:off x="4612640" y="4454525"/>
            <a:ext cx="3861435" cy="922020"/>
          </a:xfrm>
          <a:prstGeom prst="rect">
            <a:avLst/>
          </a:prstGeom>
          <a:noFill/>
        </p:spPr>
        <p:txBody>
          <a:bodyPr wrap="square" rtlCol="0">
            <a:spAutoFit/>
          </a:bodyPr>
          <a:lstStyle/>
          <a:p>
            <a:pPr>
              <a:lnSpc>
                <a:spcPct val="150000"/>
              </a:lnSpc>
            </a:pPr>
            <a:r>
              <a:rPr lang="zh-CN" altLang="en-US" b="1" dirty="0">
                <a:solidFill>
                  <a:schemeClr val="accent3">
                    <a:lumMod val="75000"/>
                  </a:schemeClr>
                </a:solidFill>
                <a:latin typeface="微软雅黑" panose="020B0503020204020204" charset="-122"/>
                <a:ea typeface="微软雅黑" panose="020B0503020204020204" charset="-122"/>
                <a:cs typeface="微软雅黑" panose="020B0503020204020204" charset="-122"/>
              </a:rPr>
              <a:t>姓名：周</a:t>
            </a:r>
            <a:r>
              <a:rPr lang="zh-CN" altLang="en-US" b="1" dirty="0">
                <a:solidFill>
                  <a:schemeClr val="accent3">
                    <a:lumMod val="75000"/>
                  </a:schemeClr>
                </a:solidFill>
                <a:latin typeface="微软雅黑" panose="020B0503020204020204" charset="-122"/>
                <a:ea typeface="微软雅黑" panose="020B0503020204020204" charset="-122"/>
                <a:cs typeface="微软雅黑" panose="020B0503020204020204" charset="-122"/>
              </a:rPr>
              <a:t>梓健</a:t>
            </a:r>
            <a:endParaRPr lang="zh-CN" altLang="en-US" b="1" dirty="0">
              <a:solidFill>
                <a:schemeClr val="accent3">
                  <a:lumMod val="75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b="1" dirty="0">
                <a:solidFill>
                  <a:schemeClr val="accent3">
                    <a:lumMod val="75000"/>
                  </a:schemeClr>
                </a:solidFill>
                <a:latin typeface="微软雅黑" panose="020B0503020204020204" charset="-122"/>
                <a:ea typeface="微软雅黑" panose="020B0503020204020204" charset="-122"/>
              </a:rPr>
              <a:t>指导教师：任子良副教授</a:t>
            </a:r>
            <a:endParaRPr lang="zh-CN" altLang="en-US" b="1" dirty="0">
              <a:solidFill>
                <a:schemeClr val="accent3">
                  <a:lumMod val="75000"/>
                </a:schemeClr>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27145" y="1511300"/>
            <a:ext cx="3973830" cy="1573530"/>
          </a:xfrm>
          <a:prstGeom prst="rect">
            <a:avLst/>
          </a:prstGeom>
        </p:spPr>
      </p:pic>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基本功能：</a:t>
            </a:r>
            <a:r>
              <a:rPr lang="en-US" altLang="zh-CN" sz="3200" b="1" dirty="0">
                <a:solidFill>
                  <a:schemeClr val="accent3">
                    <a:lumMod val="75000"/>
                  </a:schemeClr>
                </a:solidFill>
                <a:latin typeface="微软雅黑" panose="020B0503020204020204" charset="-122"/>
                <a:ea typeface="微软雅黑" panose="020B0503020204020204" charset="-122"/>
              </a:rPr>
              <a:t>IP </a:t>
            </a:r>
            <a:r>
              <a:rPr lang="zh-CN" altLang="en-US" sz="3200" b="1" dirty="0">
                <a:solidFill>
                  <a:schemeClr val="accent3">
                    <a:lumMod val="75000"/>
                  </a:schemeClr>
                </a:solidFill>
                <a:latin typeface="微软雅黑" panose="020B0503020204020204" charset="-122"/>
                <a:ea typeface="微软雅黑" panose="020B0503020204020204" charset="-122"/>
              </a:rPr>
              <a:t>防火墙与速率</a:t>
            </a:r>
            <a:r>
              <a:rPr lang="zh-CN" altLang="en-US" sz="3200" b="1" dirty="0">
                <a:solidFill>
                  <a:schemeClr val="accent3">
                    <a:lumMod val="75000"/>
                  </a:schemeClr>
                </a:solidFill>
                <a:latin typeface="微软雅黑" panose="020B0503020204020204" charset="-122"/>
                <a:ea typeface="微软雅黑" panose="020B0503020204020204" charset="-122"/>
              </a:rPr>
              <a:t>控制</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2" name="文本框 1"/>
          <p:cNvSpPr txBox="1"/>
          <p:nvPr/>
        </p:nvSpPr>
        <p:spPr>
          <a:xfrm>
            <a:off x="1325880" y="1214120"/>
            <a:ext cx="9342120" cy="368300"/>
          </a:xfrm>
          <a:prstGeom prst="rect">
            <a:avLst/>
          </a:prstGeom>
          <a:noFill/>
        </p:spPr>
        <p:txBody>
          <a:bodyPr wrap="square" rtlCol="0">
            <a:spAutoFit/>
          </a:bodyPr>
          <a:p>
            <a:r>
              <a:rPr lang="zh-CN" altLang="en-US"/>
              <a:t>通过</a:t>
            </a:r>
            <a:r>
              <a:rPr lang="en-US" altLang="zh-CN"/>
              <a:t> gRPC </a:t>
            </a:r>
            <a:r>
              <a:rPr lang="zh-CN" altLang="en-US"/>
              <a:t>远程管理配置黑名单</a:t>
            </a:r>
            <a:r>
              <a:rPr lang="en-US" altLang="zh-CN"/>
              <a:t> IP</a:t>
            </a:r>
            <a:r>
              <a:rPr lang="zh-CN" altLang="en-US"/>
              <a:t>，</a:t>
            </a:r>
            <a:r>
              <a:rPr lang="en-US" altLang="zh-CN"/>
              <a:t>Azugate </a:t>
            </a:r>
            <a:r>
              <a:rPr lang="zh-CN" altLang="en-US"/>
              <a:t>可以对匹配的</a:t>
            </a:r>
            <a:r>
              <a:rPr lang="en-US" altLang="zh-CN"/>
              <a:t> IP </a:t>
            </a:r>
            <a:r>
              <a:rPr lang="zh-CN" altLang="en-US"/>
              <a:t>产生的连接进行拦截</a:t>
            </a:r>
            <a:r>
              <a:rPr lang="en-US" altLang="zh-CN"/>
              <a:t> </a:t>
            </a:r>
            <a:endParaRPr lang="zh-CN" altLang="en-US"/>
          </a:p>
        </p:txBody>
      </p:sp>
      <p:sp>
        <p:nvSpPr>
          <p:cNvPr id="5" name="文本框 4"/>
          <p:cNvSpPr txBox="1"/>
          <p:nvPr/>
        </p:nvSpPr>
        <p:spPr>
          <a:xfrm>
            <a:off x="1320800" y="3256915"/>
            <a:ext cx="9773920" cy="922020"/>
          </a:xfrm>
          <a:prstGeom prst="rect">
            <a:avLst/>
          </a:prstGeom>
          <a:noFill/>
        </p:spPr>
        <p:txBody>
          <a:bodyPr wrap="square" rtlCol="0" anchor="t">
            <a:spAutoFit/>
          </a:bodyPr>
          <a:p>
            <a:r>
              <a:rPr lang="en-US" altLang="zh-CN">
                <a:sym typeface="+mn-ea"/>
              </a:rPr>
              <a:t>Azugate </a:t>
            </a:r>
            <a:r>
              <a:rPr lang="zh-CN" altLang="en-US">
                <a:sym typeface="+mn-ea"/>
              </a:rPr>
              <a:t>网关系统基于令牌桶算法实现了速率控制：系统周期性产生固定量的访问令牌，新到来的</a:t>
            </a:r>
            <a:r>
              <a:rPr lang="en-US" altLang="zh-CN">
                <a:sym typeface="+mn-ea"/>
              </a:rPr>
              <a:t> TCP </a:t>
            </a:r>
            <a:r>
              <a:rPr lang="zh-CN" altLang="en-US">
                <a:sym typeface="+mn-ea"/>
              </a:rPr>
              <a:t>连接将会消耗令牌桶中的令牌。若令牌消耗完毕，系统则会拒绝新到来的</a:t>
            </a:r>
            <a:r>
              <a:rPr lang="en-US" altLang="zh-CN">
                <a:sym typeface="+mn-ea"/>
              </a:rPr>
              <a:t> TCP </a:t>
            </a:r>
            <a:r>
              <a:rPr lang="zh-CN" altLang="en-US">
                <a:sym typeface="+mn-ea"/>
              </a:rPr>
              <a:t>连接。通过</a:t>
            </a:r>
            <a:r>
              <a:rPr lang="en-US" altLang="zh-CN">
                <a:sym typeface="+mn-ea"/>
              </a:rPr>
              <a:t> gRPC </a:t>
            </a:r>
            <a:r>
              <a:rPr lang="zh-CN" altLang="en-US">
                <a:sym typeface="+mn-ea"/>
              </a:rPr>
              <a:t>远程管理接口可以配置每秒生成令牌数以及，令牌桶</a:t>
            </a:r>
            <a:r>
              <a:rPr lang="zh-CN" altLang="en-US">
                <a:sym typeface="+mn-ea"/>
              </a:rPr>
              <a:t>最大容量。</a:t>
            </a:r>
            <a:endParaRPr lang="zh-CN" altLang="en-US">
              <a:sym typeface="+mn-ea"/>
            </a:endParaRPr>
          </a:p>
        </p:txBody>
      </p:sp>
      <p:pic>
        <p:nvPicPr>
          <p:cNvPr id="7" name="图片 6"/>
          <p:cNvPicPr>
            <a:picLocks noChangeAspect="1"/>
          </p:cNvPicPr>
          <p:nvPr/>
        </p:nvPicPr>
        <p:blipFill>
          <a:blip r:embed="rId2"/>
          <a:stretch>
            <a:fillRect/>
          </a:stretch>
        </p:blipFill>
        <p:spPr>
          <a:xfrm>
            <a:off x="6586855" y="4467225"/>
            <a:ext cx="5177790" cy="1434465"/>
          </a:xfrm>
          <a:prstGeom prst="rect">
            <a:avLst/>
          </a:prstGeom>
        </p:spPr>
      </p:pic>
      <p:pic>
        <p:nvPicPr>
          <p:cNvPr id="9" name="图片 8"/>
          <p:cNvPicPr>
            <a:picLocks noChangeAspect="1"/>
          </p:cNvPicPr>
          <p:nvPr/>
        </p:nvPicPr>
        <p:blipFill>
          <a:blip r:embed="rId3"/>
          <a:stretch>
            <a:fillRect/>
          </a:stretch>
        </p:blipFill>
        <p:spPr>
          <a:xfrm>
            <a:off x="1953260" y="4178935"/>
            <a:ext cx="3809365" cy="2266950"/>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云原生功能：</a:t>
            </a:r>
            <a:r>
              <a:rPr lang="en-US" altLang="zh-CN" sz="3200" b="1" dirty="0">
                <a:solidFill>
                  <a:schemeClr val="accent3">
                    <a:lumMod val="75000"/>
                  </a:schemeClr>
                </a:solidFill>
                <a:latin typeface="微软雅黑" panose="020B0503020204020204" charset="-122"/>
                <a:ea typeface="微软雅黑" panose="020B0503020204020204" charset="-122"/>
              </a:rPr>
              <a:t>OAuth </a:t>
            </a:r>
            <a:r>
              <a:rPr lang="zh-CN" altLang="en-US" sz="3200" b="1" dirty="0">
                <a:solidFill>
                  <a:schemeClr val="accent3">
                    <a:lumMod val="75000"/>
                  </a:schemeClr>
                </a:solidFill>
                <a:latin typeface="微软雅黑" panose="020B0503020204020204" charset="-122"/>
                <a:ea typeface="微软雅黑" panose="020B0503020204020204" charset="-122"/>
              </a:rPr>
              <a:t>外部认证</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2" name="文本框 1"/>
          <p:cNvSpPr txBox="1"/>
          <p:nvPr/>
        </p:nvSpPr>
        <p:spPr>
          <a:xfrm>
            <a:off x="1325880" y="1214120"/>
            <a:ext cx="9342120" cy="645160"/>
          </a:xfrm>
          <a:prstGeom prst="rect">
            <a:avLst/>
          </a:prstGeom>
          <a:noFill/>
        </p:spPr>
        <p:txBody>
          <a:bodyPr wrap="square" rtlCol="0">
            <a:spAutoFit/>
          </a:bodyPr>
          <a:p>
            <a:r>
              <a:rPr lang="en-US" altLang="zh-CN"/>
              <a:t>Azugate </a:t>
            </a:r>
            <a:r>
              <a:rPr lang="zh-CN" altLang="en-US"/>
              <a:t>网关系统可以通过配置与外部身份提供者集成</a:t>
            </a:r>
            <a:r>
              <a:rPr lang="en-US" altLang="zh-CN"/>
              <a:t> OAuth </a:t>
            </a:r>
            <a:r>
              <a:rPr lang="zh-CN" altLang="en-US"/>
              <a:t>协议，对敏感资源进行身份认证</a:t>
            </a:r>
            <a:r>
              <a:rPr lang="zh-CN" altLang="en-US"/>
              <a:t>保护</a:t>
            </a:r>
            <a:endParaRPr lang="zh-CN" altLang="en-US"/>
          </a:p>
        </p:txBody>
      </p:sp>
      <p:pic>
        <p:nvPicPr>
          <p:cNvPr id="6" name="图片 5"/>
          <p:cNvPicPr>
            <a:picLocks noChangeAspect="1"/>
          </p:cNvPicPr>
          <p:nvPr/>
        </p:nvPicPr>
        <p:blipFill>
          <a:blip r:embed="rId1"/>
          <a:stretch>
            <a:fillRect/>
          </a:stretch>
        </p:blipFill>
        <p:spPr>
          <a:xfrm>
            <a:off x="1256030" y="2482850"/>
            <a:ext cx="6456680" cy="2592705"/>
          </a:xfrm>
          <a:prstGeom prst="rect">
            <a:avLst/>
          </a:prstGeom>
        </p:spPr>
      </p:pic>
      <p:pic>
        <p:nvPicPr>
          <p:cNvPr id="8" name="图片 7"/>
          <p:cNvPicPr>
            <a:picLocks noChangeAspect="1"/>
          </p:cNvPicPr>
          <p:nvPr/>
        </p:nvPicPr>
        <p:blipFill>
          <a:blip r:embed="rId2"/>
          <a:stretch>
            <a:fillRect/>
          </a:stretch>
        </p:blipFill>
        <p:spPr>
          <a:xfrm>
            <a:off x="8107680" y="1903730"/>
            <a:ext cx="2560320" cy="450469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sym typeface="+mn-ea"/>
              </a:rPr>
              <a:t>云原生功能：</a:t>
            </a:r>
            <a:r>
              <a:rPr lang="zh-CN" altLang="en-US" sz="3200" b="1" dirty="0">
                <a:solidFill>
                  <a:schemeClr val="accent3">
                    <a:lumMod val="75000"/>
                  </a:schemeClr>
                </a:solidFill>
                <a:latin typeface="微软雅黑" panose="020B0503020204020204" charset="-122"/>
                <a:ea typeface="微软雅黑" panose="020B0503020204020204" charset="-122"/>
                <a:sym typeface="+mn-ea"/>
              </a:rPr>
              <a:t>心跳检测</a:t>
            </a:r>
            <a:endParaRPr lang="zh-CN" altLang="en-US" sz="3200" b="1" dirty="0">
              <a:solidFill>
                <a:schemeClr val="accent3">
                  <a:lumMod val="75000"/>
                </a:schemeClr>
              </a:solidFill>
              <a:latin typeface="微软雅黑" panose="020B0503020204020204" charset="-122"/>
              <a:ea typeface="微软雅黑" panose="020B0503020204020204" charset="-122"/>
              <a:sym typeface="+mn-ea"/>
            </a:endParaRPr>
          </a:p>
        </p:txBody>
      </p:sp>
      <p:sp>
        <p:nvSpPr>
          <p:cNvPr id="2" name="文本框 1"/>
          <p:cNvSpPr txBox="1"/>
          <p:nvPr/>
        </p:nvSpPr>
        <p:spPr>
          <a:xfrm>
            <a:off x="1325880" y="1214120"/>
            <a:ext cx="10012680" cy="645160"/>
          </a:xfrm>
          <a:prstGeom prst="rect">
            <a:avLst/>
          </a:prstGeom>
          <a:noFill/>
        </p:spPr>
        <p:txBody>
          <a:bodyPr wrap="square" rtlCol="0">
            <a:spAutoFit/>
          </a:bodyPr>
          <a:p>
            <a:r>
              <a:rPr lang="en-US" altLang="zh-CN"/>
              <a:t>Azugate </a:t>
            </a:r>
            <a:r>
              <a:rPr lang="zh-CN" altLang="en-US"/>
              <a:t>系统支持对注册的服务发送周期性请求以确定服务运行状况。使用这个服务的应用程序应提供</a:t>
            </a:r>
            <a:r>
              <a:rPr lang="en-US" altLang="zh-CN"/>
              <a:t> HTTP </a:t>
            </a:r>
            <a:r>
              <a:rPr lang="zh-CN" altLang="en-US"/>
              <a:t>或者</a:t>
            </a:r>
            <a:r>
              <a:rPr lang="en-US" altLang="zh-CN"/>
              <a:t> gRPC </a:t>
            </a:r>
            <a:r>
              <a:rPr lang="zh-CN" altLang="en-US"/>
              <a:t>的</a:t>
            </a:r>
            <a:r>
              <a:rPr lang="en-US" altLang="zh-CN"/>
              <a:t> /healthz </a:t>
            </a:r>
            <a:r>
              <a:rPr lang="zh-CN" altLang="en-US"/>
              <a:t>接口，在服务运行正常或的情况下向网关返回正常响应</a:t>
            </a:r>
            <a:endParaRPr lang="zh-CN" altLang="en-US"/>
          </a:p>
        </p:txBody>
      </p:sp>
      <p:pic>
        <p:nvPicPr>
          <p:cNvPr id="6" name="图片 5"/>
          <p:cNvPicPr>
            <a:picLocks noChangeAspect="1"/>
          </p:cNvPicPr>
          <p:nvPr/>
        </p:nvPicPr>
        <p:blipFill>
          <a:blip r:embed="rId1"/>
          <a:stretch>
            <a:fillRect/>
          </a:stretch>
        </p:blipFill>
        <p:spPr>
          <a:xfrm>
            <a:off x="2454910" y="1937385"/>
            <a:ext cx="7565390" cy="405955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sym typeface="+mn-ea"/>
              </a:rPr>
              <a:t>云原生功能：</a:t>
            </a:r>
            <a:r>
              <a:rPr lang="en-US" altLang="zh-CN" sz="3200" b="1" dirty="0">
                <a:solidFill>
                  <a:schemeClr val="accent3">
                    <a:lumMod val="75000"/>
                  </a:schemeClr>
                </a:solidFill>
                <a:latin typeface="微软雅黑" panose="020B0503020204020204" charset="-122"/>
                <a:ea typeface="微软雅黑" panose="020B0503020204020204" charset="-122"/>
                <a:sym typeface="+mn-ea"/>
              </a:rPr>
              <a:t>gRPC </a:t>
            </a:r>
            <a:r>
              <a:rPr lang="zh-CN" altLang="en-US" sz="3200" b="1" dirty="0">
                <a:solidFill>
                  <a:schemeClr val="accent3">
                    <a:lumMod val="75000"/>
                  </a:schemeClr>
                </a:solidFill>
                <a:latin typeface="微软雅黑" panose="020B0503020204020204" charset="-122"/>
                <a:ea typeface="微软雅黑" panose="020B0503020204020204" charset="-122"/>
                <a:sym typeface="+mn-ea"/>
              </a:rPr>
              <a:t>接口</a:t>
            </a:r>
            <a:endParaRPr lang="zh-CN" altLang="en-US" sz="3200" b="1" dirty="0">
              <a:solidFill>
                <a:schemeClr val="accent3">
                  <a:lumMod val="75000"/>
                </a:schemeClr>
              </a:solidFill>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1"/>
          <a:stretch>
            <a:fillRect/>
          </a:stretch>
        </p:blipFill>
        <p:spPr>
          <a:xfrm>
            <a:off x="2531745" y="2085975"/>
            <a:ext cx="7127875" cy="3790315"/>
          </a:xfrm>
          <a:prstGeom prst="rect">
            <a:avLst/>
          </a:prstGeom>
        </p:spPr>
      </p:pic>
      <p:sp>
        <p:nvSpPr>
          <p:cNvPr id="7" name="文本框 6"/>
          <p:cNvSpPr txBox="1"/>
          <p:nvPr/>
        </p:nvSpPr>
        <p:spPr>
          <a:xfrm>
            <a:off x="1366520" y="1197610"/>
            <a:ext cx="9025890" cy="645160"/>
          </a:xfrm>
          <a:prstGeom prst="rect">
            <a:avLst/>
          </a:prstGeom>
        </p:spPr>
        <p:txBody>
          <a:bodyPr wrap="square">
            <a:spAutoFit/>
          </a:bodyPr>
          <a:p>
            <a:r>
              <a:rPr lang="en-US" altLang="zh-CN">
                <a:solidFill>
                  <a:srgbClr val="000000"/>
                </a:solidFill>
                <a:latin typeface="Times New Roman" panose="02020603050405020304"/>
                <a:ea typeface="Times New Roman" panose="02020603050405020304"/>
              </a:rPr>
              <a:t>Azugate </a:t>
            </a:r>
            <a:r>
              <a:rPr lang="zh-CN" altLang="en-US">
                <a:solidFill>
                  <a:srgbClr val="000000"/>
                </a:solidFill>
                <a:latin typeface="宋体" panose="02010600030101010101" pitchFamily="2" charset="-122"/>
                <a:ea typeface="宋体" panose="02010600030101010101" pitchFamily="2" charset="-122"/>
              </a:rPr>
              <a:t>网关系统能够通过 </a:t>
            </a:r>
            <a:r>
              <a:rPr lang="en-US" altLang="zh-CN">
                <a:solidFill>
                  <a:srgbClr val="000000"/>
                </a:solidFill>
                <a:latin typeface="Times New Roman" panose="02020603050405020304"/>
                <a:ea typeface="Times New Roman" panose="02020603050405020304"/>
              </a:rPr>
              <a:t>gRPC </a:t>
            </a:r>
            <a:r>
              <a:rPr lang="zh-CN" altLang="en-US">
                <a:solidFill>
                  <a:srgbClr val="000000"/>
                </a:solidFill>
                <a:latin typeface="宋体" panose="02010600030101010101" pitchFamily="2" charset="-122"/>
                <a:ea typeface="宋体" panose="02010600030101010101" pitchFamily="2" charset="-122"/>
              </a:rPr>
              <a:t>接口实现远程配置。通过 </a:t>
            </a:r>
            <a:r>
              <a:rPr lang="en-US" altLang="zh-CN">
                <a:solidFill>
                  <a:srgbClr val="000000"/>
                </a:solidFill>
                <a:latin typeface="Times New Roman" panose="02020603050405020304"/>
                <a:ea typeface="Times New Roman" panose="02020603050405020304"/>
              </a:rPr>
              <a:t>gRPC </a:t>
            </a:r>
            <a:r>
              <a:rPr lang="zh-CN" altLang="en-US">
                <a:solidFill>
                  <a:srgbClr val="000000"/>
                </a:solidFill>
                <a:latin typeface="宋体" panose="02010600030101010101" pitchFamily="2" charset="-122"/>
                <a:ea typeface="宋体" panose="02010600030101010101" pitchFamily="2" charset="-122"/>
              </a:rPr>
              <a:t>生态系统中的服务反射功能，应用程序可以自动获取网关支持的接口，显著提升了自动化开发效率</a:t>
            </a:r>
            <a:endParaRPr lang="zh-CN" altLang="en-US">
              <a:solidFill>
                <a:srgbClr val="000000"/>
              </a:solidFill>
              <a:latin typeface="宋体" panose="02010600030101010101" pitchFamily="2" charset="-122"/>
              <a:ea typeface="宋体" panose="02010600030101010101" pitchFamily="2" charset="-122"/>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sym typeface="+mn-ea"/>
              </a:rPr>
              <a:t>云原生功能：</a:t>
            </a:r>
            <a:r>
              <a:rPr lang="en-US" altLang="zh-CN" sz="3200" b="1" dirty="0">
                <a:solidFill>
                  <a:schemeClr val="accent3">
                    <a:lumMod val="75000"/>
                  </a:schemeClr>
                </a:solidFill>
                <a:latin typeface="微软雅黑" panose="020B0503020204020204" charset="-122"/>
                <a:ea typeface="微软雅黑" panose="020B0503020204020204" charset="-122"/>
                <a:sym typeface="+mn-ea"/>
              </a:rPr>
              <a:t>Docker </a:t>
            </a:r>
            <a:r>
              <a:rPr lang="zh-CN" altLang="en-US" sz="3200" b="1" dirty="0">
                <a:solidFill>
                  <a:schemeClr val="accent3">
                    <a:lumMod val="75000"/>
                  </a:schemeClr>
                </a:solidFill>
                <a:latin typeface="微软雅黑" panose="020B0503020204020204" charset="-122"/>
                <a:ea typeface="微软雅黑" panose="020B0503020204020204" charset="-122"/>
                <a:sym typeface="+mn-ea"/>
              </a:rPr>
              <a:t>容器化</a:t>
            </a:r>
            <a:r>
              <a:rPr lang="zh-CN" altLang="en-US" sz="3200" b="1" dirty="0">
                <a:solidFill>
                  <a:schemeClr val="accent3">
                    <a:lumMod val="75000"/>
                  </a:schemeClr>
                </a:solidFill>
                <a:latin typeface="微软雅黑" panose="020B0503020204020204" charset="-122"/>
                <a:ea typeface="微软雅黑" panose="020B0503020204020204" charset="-122"/>
                <a:sym typeface="+mn-ea"/>
              </a:rPr>
              <a:t>部署</a:t>
            </a:r>
            <a:endParaRPr lang="zh-CN" altLang="en-US" sz="3200" b="1" dirty="0">
              <a:solidFill>
                <a:schemeClr val="accent3">
                  <a:lumMod val="75000"/>
                </a:schemeClr>
              </a:solidFill>
              <a:latin typeface="微软雅黑" panose="020B0503020204020204" charset="-122"/>
              <a:ea typeface="微软雅黑" panose="020B0503020204020204" charset="-122"/>
              <a:sym typeface="+mn-ea"/>
            </a:endParaRPr>
          </a:p>
        </p:txBody>
      </p:sp>
      <p:sp>
        <p:nvSpPr>
          <p:cNvPr id="7" name="文本框 6"/>
          <p:cNvSpPr txBox="1"/>
          <p:nvPr/>
        </p:nvSpPr>
        <p:spPr>
          <a:xfrm>
            <a:off x="1366520" y="1197610"/>
            <a:ext cx="9025890" cy="645160"/>
          </a:xfrm>
          <a:prstGeom prst="rect">
            <a:avLst/>
          </a:prstGeom>
        </p:spPr>
        <p:txBody>
          <a:bodyPr wrap="square">
            <a:spAutoFit/>
          </a:bodyPr>
          <a:p>
            <a:r>
              <a:rPr lang="zh-CN" altLang="en-US">
                <a:solidFill>
                  <a:srgbClr val="000000"/>
                </a:solidFill>
                <a:latin typeface="宋体" panose="02010600030101010101" pitchFamily="2" charset="-122"/>
                <a:ea typeface="宋体" panose="02010600030101010101" pitchFamily="2" charset="-122"/>
              </a:rPr>
              <a:t>传统的部署方式通常依赖手动配置和环境管理，导致开发、测试、生产环境中常常出现配置差异和兼容性问题，从而影响服务的稳定性和可维护性。</a:t>
            </a:r>
            <a:endParaRPr lang="zh-CN" altLang="en-US">
              <a:solidFill>
                <a:srgbClr val="000000"/>
              </a:solidFill>
              <a:latin typeface="宋体" panose="02010600030101010101" pitchFamily="2" charset="-122"/>
              <a:ea typeface="宋体" panose="02010600030101010101" pitchFamily="2" charset="-122"/>
            </a:endParaRPr>
          </a:p>
        </p:txBody>
      </p:sp>
      <p:sp>
        <p:nvSpPr>
          <p:cNvPr id="2" name="文本框 1"/>
          <p:cNvSpPr txBox="1"/>
          <p:nvPr/>
        </p:nvSpPr>
        <p:spPr>
          <a:xfrm>
            <a:off x="1402080" y="2112010"/>
            <a:ext cx="9025890" cy="645160"/>
          </a:xfrm>
          <a:prstGeom prst="rect">
            <a:avLst/>
          </a:prstGeom>
        </p:spPr>
        <p:txBody>
          <a:bodyPr wrap="square">
            <a:spAutoFit/>
          </a:bodyPr>
          <a:p>
            <a:r>
              <a:rPr lang="zh-CN" altLang="en-US">
                <a:solidFill>
                  <a:srgbClr val="000000"/>
                </a:solidFill>
                <a:latin typeface="宋体" panose="02010600030101010101" pitchFamily="2" charset="-122"/>
                <a:ea typeface="宋体" panose="02010600030101010101" pitchFamily="2" charset="-122"/>
              </a:rPr>
              <a:t>为此</a:t>
            </a:r>
            <a:r>
              <a:rPr lang="en-US" altLang="zh-CN">
                <a:solidFill>
                  <a:srgbClr val="000000"/>
                </a:solidFill>
                <a:latin typeface="宋体" panose="02010600030101010101" pitchFamily="2" charset="-122"/>
                <a:ea typeface="宋体" panose="02010600030101010101" pitchFamily="2" charset="-122"/>
              </a:rPr>
              <a:t> Azugate </a:t>
            </a:r>
            <a:r>
              <a:rPr lang="zh-CN" altLang="en-US">
                <a:solidFill>
                  <a:srgbClr val="000000"/>
                </a:solidFill>
                <a:latin typeface="宋体" panose="02010600030101010101" pitchFamily="2" charset="-122"/>
                <a:ea typeface="宋体" panose="02010600030101010101" pitchFamily="2" charset="-122"/>
              </a:rPr>
              <a:t>网关系统支持</a:t>
            </a:r>
            <a:r>
              <a:rPr lang="en-US" altLang="zh-CN">
                <a:solidFill>
                  <a:srgbClr val="000000"/>
                </a:solidFill>
                <a:latin typeface="宋体" panose="02010600030101010101" pitchFamily="2" charset="-122"/>
                <a:ea typeface="宋体" panose="02010600030101010101" pitchFamily="2" charset="-122"/>
              </a:rPr>
              <a:t> Docker </a:t>
            </a:r>
            <a:r>
              <a:rPr lang="zh-CN" altLang="en-US">
                <a:solidFill>
                  <a:srgbClr val="000000"/>
                </a:solidFill>
                <a:latin typeface="宋体" panose="02010600030101010101" pitchFamily="2" charset="-122"/>
                <a:ea typeface="宋体" panose="02010600030101010101" pitchFamily="2" charset="-122"/>
              </a:rPr>
              <a:t>部署，提供构建容器的</a:t>
            </a:r>
            <a:r>
              <a:rPr lang="en-US" altLang="zh-CN">
                <a:solidFill>
                  <a:srgbClr val="000000"/>
                </a:solidFill>
                <a:latin typeface="宋体" panose="02010600030101010101" pitchFamily="2" charset="-122"/>
                <a:ea typeface="宋体" panose="02010600030101010101" pitchFamily="2" charset="-122"/>
              </a:rPr>
              <a:t> Dockerfile </a:t>
            </a:r>
            <a:r>
              <a:rPr lang="zh-CN" altLang="en-US">
                <a:solidFill>
                  <a:srgbClr val="000000"/>
                </a:solidFill>
                <a:latin typeface="宋体" panose="02010600030101010101" pitchFamily="2" charset="-122"/>
                <a:ea typeface="宋体" panose="02010600030101010101" pitchFamily="2" charset="-122"/>
              </a:rPr>
              <a:t>文件，并将容器上传至</a:t>
            </a:r>
            <a:r>
              <a:rPr lang="en-US" altLang="zh-CN">
                <a:solidFill>
                  <a:srgbClr val="000000"/>
                </a:solidFill>
                <a:latin typeface="宋体" panose="02010600030101010101" pitchFamily="2" charset="-122"/>
                <a:ea typeface="宋体" panose="02010600030101010101" pitchFamily="2" charset="-122"/>
              </a:rPr>
              <a:t> Docker </a:t>
            </a:r>
            <a:r>
              <a:rPr lang="zh-CN" altLang="en-US">
                <a:solidFill>
                  <a:srgbClr val="000000"/>
                </a:solidFill>
                <a:latin typeface="宋体" panose="02010600030101010101" pitchFamily="2" charset="-122"/>
                <a:ea typeface="宋体" panose="02010600030101010101" pitchFamily="2" charset="-122"/>
              </a:rPr>
              <a:t>官方仓库</a:t>
            </a:r>
            <a:r>
              <a:rPr lang="en-US" altLang="zh-CN">
                <a:solidFill>
                  <a:srgbClr val="000000"/>
                </a:solidFill>
                <a:latin typeface="宋体" panose="02010600030101010101" pitchFamily="2" charset="-122"/>
                <a:ea typeface="宋体" panose="02010600030101010101" pitchFamily="2" charset="-122"/>
              </a:rPr>
              <a:t> dockerhub </a:t>
            </a:r>
            <a:r>
              <a:rPr lang="zh-CN" altLang="en-US">
                <a:solidFill>
                  <a:srgbClr val="000000"/>
                </a:solidFill>
                <a:latin typeface="宋体" panose="02010600030101010101" pitchFamily="2" charset="-122"/>
                <a:ea typeface="宋体" panose="02010600030101010101" pitchFamily="2" charset="-122"/>
              </a:rPr>
              <a:t>便于下载使用。</a:t>
            </a:r>
            <a:r>
              <a:rPr lang="en-US" altLang="zh-CN">
                <a:solidFill>
                  <a:srgbClr val="000000"/>
                </a:solidFill>
                <a:latin typeface="宋体" panose="02010600030101010101" pitchFamily="2" charset="-122"/>
                <a:ea typeface="宋体" panose="02010600030101010101" pitchFamily="2" charset="-122"/>
              </a:rPr>
              <a:t> </a:t>
            </a:r>
            <a:endParaRPr lang="zh-CN" altLang="en-US">
              <a:solidFill>
                <a:srgbClr val="000000"/>
              </a:solidFill>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1"/>
          <a:srcRect t="17895"/>
          <a:stretch>
            <a:fillRect/>
          </a:stretch>
        </p:blipFill>
        <p:spPr>
          <a:xfrm>
            <a:off x="6473825" y="3026410"/>
            <a:ext cx="4386580" cy="2872740"/>
          </a:xfrm>
          <a:prstGeom prst="rect">
            <a:avLst/>
          </a:prstGeom>
        </p:spPr>
      </p:pic>
      <p:pic>
        <p:nvPicPr>
          <p:cNvPr id="8" name="图片 7"/>
          <p:cNvPicPr>
            <a:picLocks noChangeAspect="1"/>
          </p:cNvPicPr>
          <p:nvPr/>
        </p:nvPicPr>
        <p:blipFill>
          <a:blip r:embed="rId2"/>
          <a:stretch>
            <a:fillRect/>
          </a:stretch>
        </p:blipFill>
        <p:spPr>
          <a:xfrm>
            <a:off x="1838325" y="2832100"/>
            <a:ext cx="3588385" cy="3424555"/>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635" y="1989455"/>
            <a:ext cx="12191365" cy="2413635"/>
          </a:xfrm>
          <a:prstGeom prst="hexagon">
            <a:avLst/>
          </a:prstGeom>
          <a:solidFill>
            <a:schemeClr val="accent3">
              <a:lumMod val="50000"/>
              <a:alpha val="7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600" b="1" dirty="0">
                <a:latin typeface="微软雅黑" panose="020B0503020204020204" charset="-122"/>
                <a:ea typeface="微软雅黑" panose="020B0503020204020204" charset="-122"/>
                <a:cs typeface="微软雅黑" panose="020B0503020204020204" charset="-122"/>
              </a:rPr>
              <a:t>03 </a:t>
            </a:r>
            <a:r>
              <a:rPr lang="zh-CN" altLang="en-US" sz="3600" b="1" dirty="0">
                <a:latin typeface="微软雅黑" panose="020B0503020204020204" charset="-122"/>
                <a:ea typeface="微软雅黑" panose="020B0503020204020204" charset="-122"/>
                <a:cs typeface="微软雅黑" panose="020B0503020204020204" charset="-122"/>
              </a:rPr>
              <a:t>性能</a:t>
            </a:r>
            <a:r>
              <a:rPr lang="zh-CN" altLang="en-US" sz="3600" b="1" dirty="0">
                <a:latin typeface="微软雅黑" panose="020B0503020204020204" charset="-122"/>
                <a:ea typeface="微软雅黑" panose="020B0503020204020204" charset="-122"/>
                <a:cs typeface="微软雅黑" panose="020B0503020204020204" charset="-122"/>
              </a:rPr>
              <a:t>优化</a:t>
            </a:r>
            <a:endParaRPr lang="zh-CN" altLang="en-US" sz="3600" b="1"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性能优化：</a:t>
            </a:r>
            <a:r>
              <a:rPr lang="en-US" altLang="zh-CN" sz="3200" b="1" dirty="0">
                <a:solidFill>
                  <a:schemeClr val="accent3">
                    <a:lumMod val="75000"/>
                  </a:schemeClr>
                </a:solidFill>
                <a:latin typeface="微软雅黑" panose="020B0503020204020204" charset="-122"/>
                <a:ea typeface="微软雅黑" panose="020B0503020204020204" charset="-122"/>
              </a:rPr>
              <a:t>IO </a:t>
            </a:r>
            <a:r>
              <a:rPr lang="zh-CN" altLang="en-US" sz="3200" b="1" dirty="0">
                <a:solidFill>
                  <a:schemeClr val="accent3">
                    <a:lumMod val="75000"/>
                  </a:schemeClr>
                </a:solidFill>
                <a:latin typeface="微软雅黑" panose="020B0503020204020204" charset="-122"/>
                <a:ea typeface="微软雅黑" panose="020B0503020204020204" charset="-122"/>
              </a:rPr>
              <a:t>架构</a:t>
            </a:r>
            <a:r>
              <a:rPr lang="zh-CN" altLang="en-US" sz="3200" b="1" dirty="0">
                <a:solidFill>
                  <a:schemeClr val="accent3">
                    <a:lumMod val="75000"/>
                  </a:schemeClr>
                </a:solidFill>
                <a:latin typeface="微软雅黑" panose="020B0503020204020204" charset="-122"/>
                <a:ea typeface="微软雅黑" panose="020B0503020204020204" charset="-122"/>
              </a:rPr>
              <a:t>设计</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7" name="文本框 6"/>
          <p:cNvSpPr txBox="1"/>
          <p:nvPr/>
        </p:nvSpPr>
        <p:spPr>
          <a:xfrm>
            <a:off x="1256030" y="1122680"/>
            <a:ext cx="9589135" cy="909320"/>
          </a:xfrm>
          <a:prstGeom prst="rect">
            <a:avLst/>
          </a:prstGeom>
          <a:noFill/>
        </p:spPr>
        <p:txBody>
          <a:bodyPr wrap="square" rtlCol="0">
            <a:noAutofit/>
          </a:bodyPr>
          <a:p>
            <a:r>
              <a:rPr lang="zh-CN" altLang="en-US"/>
              <a:t>论文通过对照试验测试了常见</a:t>
            </a:r>
            <a:r>
              <a:rPr lang="en-US" altLang="zh-CN"/>
              <a:t> IO </a:t>
            </a:r>
            <a:r>
              <a:rPr lang="zh-CN" altLang="en-US"/>
              <a:t>架构的</a:t>
            </a:r>
            <a:r>
              <a:rPr lang="zh-CN" altLang="en-US"/>
              <a:t>吞吐量并选择了事件驱动架构</a:t>
            </a:r>
            <a:endParaRPr lang="en-US" altLang="zh-CN"/>
          </a:p>
        </p:txBody>
      </p:sp>
      <p:pic>
        <p:nvPicPr>
          <p:cNvPr id="8" name="图片 7"/>
          <p:cNvPicPr>
            <a:picLocks noChangeAspect="1"/>
          </p:cNvPicPr>
          <p:nvPr/>
        </p:nvPicPr>
        <p:blipFill>
          <a:blip r:embed="rId1"/>
          <a:srcRect t="15539"/>
          <a:stretch>
            <a:fillRect/>
          </a:stretch>
        </p:blipFill>
        <p:spPr>
          <a:xfrm>
            <a:off x="2658745" y="3639820"/>
            <a:ext cx="5503545" cy="3013075"/>
          </a:xfrm>
          <a:prstGeom prst="rect">
            <a:avLst/>
          </a:prstGeom>
        </p:spPr>
      </p:pic>
      <p:pic>
        <p:nvPicPr>
          <p:cNvPr id="5" name="图片 4"/>
          <p:cNvPicPr>
            <a:picLocks noChangeAspect="1"/>
          </p:cNvPicPr>
          <p:nvPr/>
        </p:nvPicPr>
        <p:blipFill>
          <a:blip r:embed="rId2"/>
          <a:stretch>
            <a:fillRect/>
          </a:stretch>
        </p:blipFill>
        <p:spPr>
          <a:xfrm>
            <a:off x="3387725" y="1447800"/>
            <a:ext cx="5699760" cy="1468120"/>
          </a:xfrm>
          <a:prstGeom prst="rect">
            <a:avLst/>
          </a:prstGeom>
        </p:spPr>
      </p:pic>
      <p:sp>
        <p:nvSpPr>
          <p:cNvPr id="9" name="文本框 8"/>
          <p:cNvSpPr txBox="1"/>
          <p:nvPr/>
        </p:nvSpPr>
        <p:spPr>
          <a:xfrm>
            <a:off x="1256030" y="3015615"/>
            <a:ext cx="7197090" cy="675005"/>
          </a:xfrm>
          <a:prstGeom prst="rect">
            <a:avLst/>
          </a:prstGeom>
          <a:noFill/>
        </p:spPr>
        <p:txBody>
          <a:bodyPr wrap="square" rtlCol="0">
            <a:noAutofit/>
          </a:bodyPr>
          <a:p>
            <a:r>
              <a:rPr lang="zh-CN" altLang="en-US"/>
              <a:t>事件驱动模式通常与事件队列相结合，每个工作线程都将不断检查队列中是否存在非</a:t>
            </a:r>
            <a:r>
              <a:rPr lang="zh-CN" altLang="en-US"/>
              <a:t>阻塞的事件，随后取出事件执行相应的处理函数。</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性能优化：针对</a:t>
            </a:r>
            <a:r>
              <a:rPr lang="en-US" altLang="zh-CN" sz="3200" b="1" dirty="0">
                <a:solidFill>
                  <a:schemeClr val="accent3">
                    <a:lumMod val="75000"/>
                  </a:schemeClr>
                </a:solidFill>
                <a:latin typeface="微软雅黑" panose="020B0503020204020204" charset="-122"/>
                <a:ea typeface="微软雅黑" panose="020B0503020204020204" charset="-122"/>
              </a:rPr>
              <a:t> Linux </a:t>
            </a:r>
            <a:r>
              <a:rPr lang="zh-CN" altLang="en-US" sz="3200" b="1" dirty="0">
                <a:solidFill>
                  <a:schemeClr val="accent3">
                    <a:lumMod val="75000"/>
                  </a:schemeClr>
                </a:solidFill>
                <a:latin typeface="微软雅黑" panose="020B0503020204020204" charset="-122"/>
                <a:ea typeface="微软雅黑" panose="020B0503020204020204" charset="-122"/>
              </a:rPr>
              <a:t>平台的零</a:t>
            </a:r>
            <a:r>
              <a:rPr lang="zh-CN" altLang="en-US" sz="3200" b="1" dirty="0">
                <a:solidFill>
                  <a:schemeClr val="accent3">
                    <a:lumMod val="75000"/>
                  </a:schemeClr>
                </a:solidFill>
                <a:latin typeface="微软雅黑" panose="020B0503020204020204" charset="-122"/>
                <a:ea typeface="微软雅黑" panose="020B0503020204020204" charset="-122"/>
              </a:rPr>
              <a:t>拷贝优化</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012825" y="2691130"/>
            <a:ext cx="4890135" cy="2186940"/>
          </a:xfrm>
          <a:prstGeom prst="rect">
            <a:avLst/>
          </a:prstGeom>
        </p:spPr>
      </p:pic>
      <p:sp>
        <p:nvSpPr>
          <p:cNvPr id="3" name="文本框 2"/>
          <p:cNvSpPr txBox="1"/>
          <p:nvPr/>
        </p:nvSpPr>
        <p:spPr>
          <a:xfrm>
            <a:off x="1256030" y="1299845"/>
            <a:ext cx="9910445" cy="583565"/>
          </a:xfrm>
          <a:prstGeom prst="rect">
            <a:avLst/>
          </a:prstGeom>
        </p:spPr>
        <p:txBody>
          <a:bodyPr wrap="square">
            <a:spAutoFit/>
          </a:bodyPr>
          <a:p>
            <a:r>
              <a:rPr lang="zh-CN" altLang="en-US" sz="1600">
                <a:solidFill>
                  <a:srgbClr val="000000"/>
                </a:solidFill>
                <a:latin typeface="宋体" panose="02010600030101010101" pitchFamily="2" charset="-122"/>
                <a:ea typeface="宋体" panose="02010600030101010101" pitchFamily="2" charset="-122"/>
              </a:rPr>
              <a:t>传统文件传输通常需要服务器将文件数据从内核空间拷贝到用户空间，处理后再通过套接字将数据写回内核空间发送给网络设备。这种“多次拷贝”的过程会带来较大的 </a:t>
            </a:r>
            <a:r>
              <a:rPr lang="en-US" altLang="zh-CN" sz="1600">
                <a:solidFill>
                  <a:srgbClr val="000000"/>
                </a:solidFill>
                <a:latin typeface="Times New Roman" panose="02020603050405020304"/>
                <a:ea typeface="Times New Roman" panose="02020603050405020304"/>
              </a:rPr>
              <a:t>CPU </a:t>
            </a:r>
            <a:r>
              <a:rPr lang="zh-CN" altLang="en-US" sz="1600">
                <a:solidFill>
                  <a:srgbClr val="000000"/>
                </a:solidFill>
                <a:latin typeface="宋体" panose="02010600030101010101" pitchFamily="2" charset="-122"/>
                <a:ea typeface="宋体" panose="02010600030101010101" pitchFamily="2" charset="-122"/>
              </a:rPr>
              <a:t>开销。</a:t>
            </a:r>
            <a:endParaRPr lang="zh-CN" altLang="en-US" sz="1600">
              <a:solidFill>
                <a:srgbClr val="000000"/>
              </a:solidFill>
              <a:latin typeface="宋体" panose="02010600030101010101" pitchFamily="2" charset="-122"/>
              <a:ea typeface="宋体" panose="02010600030101010101" pitchFamily="2" charset="-122"/>
            </a:endParaRPr>
          </a:p>
        </p:txBody>
      </p:sp>
      <p:sp>
        <p:nvSpPr>
          <p:cNvPr id="6" name="文本框 5"/>
          <p:cNvSpPr txBox="1"/>
          <p:nvPr/>
        </p:nvSpPr>
        <p:spPr>
          <a:xfrm>
            <a:off x="1256030" y="1998345"/>
            <a:ext cx="9910445" cy="337185"/>
          </a:xfrm>
          <a:prstGeom prst="rect">
            <a:avLst/>
          </a:prstGeom>
        </p:spPr>
        <p:txBody>
          <a:bodyPr wrap="square">
            <a:spAutoFit/>
          </a:bodyPr>
          <a:p>
            <a:r>
              <a:rPr lang="zh-CN" altLang="en-US" sz="1600">
                <a:solidFill>
                  <a:srgbClr val="000000"/>
                </a:solidFill>
                <a:latin typeface="宋体" panose="02010600030101010101" pitchFamily="2" charset="-122"/>
                <a:ea typeface="宋体" panose="02010600030101010101" pitchFamily="2" charset="-122"/>
              </a:rPr>
              <a:t>使用</a:t>
            </a:r>
            <a:r>
              <a:rPr lang="en-US" altLang="zh-CN" sz="1600">
                <a:solidFill>
                  <a:srgbClr val="000000"/>
                </a:solidFill>
                <a:latin typeface="宋体" panose="02010600030101010101" pitchFamily="2" charset="-122"/>
                <a:ea typeface="宋体" panose="02010600030101010101" pitchFamily="2" charset="-122"/>
              </a:rPr>
              <a:t> Linux </a:t>
            </a:r>
            <a:r>
              <a:rPr lang="zh-CN" altLang="en-US" sz="1600">
                <a:solidFill>
                  <a:srgbClr val="000000"/>
                </a:solidFill>
                <a:latin typeface="宋体" panose="02010600030101010101" pitchFamily="2" charset="-122"/>
                <a:ea typeface="宋体" panose="02010600030101010101" pitchFamily="2" charset="-122"/>
              </a:rPr>
              <a:t>的</a:t>
            </a:r>
            <a:r>
              <a:rPr lang="en-US" altLang="zh-CN" sz="1600">
                <a:solidFill>
                  <a:srgbClr val="000000"/>
                </a:solidFill>
                <a:latin typeface="宋体" panose="02010600030101010101" pitchFamily="2" charset="-122"/>
                <a:ea typeface="宋体" panose="02010600030101010101" pitchFamily="2" charset="-122"/>
              </a:rPr>
              <a:t> sendfile</a:t>
            </a:r>
            <a:r>
              <a:rPr lang="zh-CN" altLang="en-US" sz="1600">
                <a:solidFill>
                  <a:srgbClr val="000000"/>
                </a:solidFill>
                <a:latin typeface="宋体" panose="02010600030101010101" pitchFamily="2" charset="-122"/>
                <a:ea typeface="宋体" panose="02010600030101010101" pitchFamily="2" charset="-122"/>
              </a:rPr>
              <a:t>（）</a:t>
            </a:r>
            <a:r>
              <a:rPr lang="en-US" altLang="zh-CN" sz="1600">
                <a:solidFill>
                  <a:srgbClr val="000000"/>
                </a:solidFill>
                <a:latin typeface="宋体" panose="02010600030101010101" pitchFamily="2" charset="-122"/>
                <a:ea typeface="宋体" panose="02010600030101010101" pitchFamily="2" charset="-122"/>
              </a:rPr>
              <a:t> </a:t>
            </a:r>
            <a:r>
              <a:rPr lang="zh-CN" altLang="en-US" sz="1600">
                <a:solidFill>
                  <a:srgbClr val="000000"/>
                </a:solidFill>
                <a:latin typeface="宋体" panose="02010600030101010101" pitchFamily="2" charset="-122"/>
                <a:ea typeface="宋体" panose="02010600030101010101" pitchFamily="2" charset="-122"/>
              </a:rPr>
              <a:t>系统调用，数据从磁盘直接被拷贝到网络</a:t>
            </a:r>
            <a:r>
              <a:rPr lang="zh-CN" altLang="en-US" sz="1600">
                <a:solidFill>
                  <a:srgbClr val="000000"/>
                </a:solidFill>
                <a:latin typeface="宋体" panose="02010600030101010101" pitchFamily="2" charset="-122"/>
                <a:ea typeface="宋体" panose="02010600030101010101" pitchFamily="2" charset="-122"/>
              </a:rPr>
              <a:t>缓冲区，而不用经过用户内存</a:t>
            </a:r>
            <a:r>
              <a:rPr lang="zh-CN" altLang="en-US" sz="1600">
                <a:solidFill>
                  <a:srgbClr val="000000"/>
                </a:solidFill>
                <a:latin typeface="宋体" panose="02010600030101010101" pitchFamily="2" charset="-122"/>
                <a:ea typeface="宋体" panose="02010600030101010101" pitchFamily="2" charset="-122"/>
              </a:rPr>
              <a:t>空间。</a:t>
            </a:r>
            <a:endParaRPr lang="zh-CN" altLang="en-US" sz="1600">
              <a:solidFill>
                <a:srgbClr val="000000"/>
              </a:solidFill>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2"/>
          <a:stretch>
            <a:fillRect/>
          </a:stretch>
        </p:blipFill>
        <p:spPr>
          <a:xfrm>
            <a:off x="898525" y="5297170"/>
            <a:ext cx="5390515" cy="1068705"/>
          </a:xfrm>
          <a:prstGeom prst="rect">
            <a:avLst/>
          </a:prstGeom>
        </p:spPr>
      </p:pic>
      <p:pic>
        <p:nvPicPr>
          <p:cNvPr id="11" name="图片 10"/>
          <p:cNvPicPr>
            <a:picLocks noChangeAspect="1"/>
          </p:cNvPicPr>
          <p:nvPr/>
        </p:nvPicPr>
        <p:blipFill>
          <a:blip r:embed="rId3"/>
          <a:stretch>
            <a:fillRect/>
          </a:stretch>
        </p:blipFill>
        <p:spPr>
          <a:xfrm>
            <a:off x="6385560" y="2894330"/>
            <a:ext cx="5411470" cy="2519045"/>
          </a:xfrm>
          <a:prstGeom prst="rect">
            <a:avLst/>
          </a:prstGeom>
        </p:spPr>
      </p:pic>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性能优化：</a:t>
            </a:r>
            <a:r>
              <a:rPr lang="en-US" altLang="zh-CN" sz="3200" b="1" dirty="0">
                <a:solidFill>
                  <a:schemeClr val="accent3">
                    <a:lumMod val="75000"/>
                  </a:schemeClr>
                </a:solidFill>
                <a:latin typeface="微软雅黑" panose="020B0503020204020204" charset="-122"/>
                <a:ea typeface="微软雅黑" panose="020B0503020204020204" charset="-122"/>
              </a:rPr>
              <a:t>HTTP </a:t>
            </a:r>
            <a:r>
              <a:rPr lang="zh-CN" altLang="en-US" sz="3200" b="1" dirty="0">
                <a:solidFill>
                  <a:schemeClr val="accent3">
                    <a:lumMod val="75000"/>
                  </a:schemeClr>
                </a:solidFill>
                <a:latin typeface="微软雅黑" panose="020B0503020204020204" charset="-122"/>
                <a:ea typeface="微软雅黑" panose="020B0503020204020204" charset="-122"/>
              </a:rPr>
              <a:t>内容压缩以及</a:t>
            </a:r>
            <a:r>
              <a:rPr lang="zh-CN" altLang="en-US" sz="3200" b="1" dirty="0">
                <a:solidFill>
                  <a:schemeClr val="accent3">
                    <a:lumMod val="75000"/>
                  </a:schemeClr>
                </a:solidFill>
                <a:latin typeface="微软雅黑" panose="020B0503020204020204" charset="-122"/>
                <a:ea typeface="微软雅黑" panose="020B0503020204020204" charset="-122"/>
              </a:rPr>
              <a:t>分块传输</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10" name="文本框 9"/>
          <p:cNvSpPr txBox="1"/>
          <p:nvPr/>
        </p:nvSpPr>
        <p:spPr>
          <a:xfrm>
            <a:off x="1351280" y="1332230"/>
            <a:ext cx="9113520" cy="1753235"/>
          </a:xfrm>
          <a:prstGeom prst="rect">
            <a:avLst/>
          </a:prstGeom>
        </p:spPr>
        <p:txBody>
          <a:bodyPr wrap="square">
            <a:spAutoFit/>
          </a:bodyPr>
          <a:p>
            <a:r>
              <a:rPr lang="zh-CN" altLang="en-US">
                <a:solidFill>
                  <a:srgbClr val="000000"/>
                </a:solidFill>
                <a:latin typeface="宋体" panose="02010600030101010101" pitchFamily="2" charset="-122"/>
                <a:ea typeface="宋体" panose="02010600030101010101" pitchFamily="2" charset="-122"/>
              </a:rPr>
              <a:t>内容压缩是标准</a:t>
            </a:r>
            <a:r>
              <a:rPr lang="en-US" altLang="zh-CN">
                <a:solidFill>
                  <a:srgbClr val="000000"/>
                </a:solidFill>
                <a:latin typeface="宋体" panose="02010600030101010101" pitchFamily="2" charset="-122"/>
                <a:ea typeface="宋体" panose="02010600030101010101" pitchFamily="2" charset="-122"/>
              </a:rPr>
              <a:t> HTTP </a:t>
            </a:r>
            <a:r>
              <a:rPr lang="zh-CN" altLang="en-US">
                <a:solidFill>
                  <a:srgbClr val="000000"/>
                </a:solidFill>
                <a:latin typeface="宋体" panose="02010600030101010101" pitchFamily="2" charset="-122"/>
                <a:ea typeface="宋体" panose="02010600030101010101" pitchFamily="2" charset="-122"/>
              </a:rPr>
              <a:t>协议中一项常见的优化手段，用于减小传输数据的体积、降低带宽占用。</a:t>
            </a:r>
            <a:r>
              <a:rPr lang="en-US" altLang="zh-CN">
                <a:solidFill>
                  <a:srgbClr val="000000"/>
                </a:solidFill>
                <a:latin typeface="宋体" panose="02010600030101010101" pitchFamily="2" charset="-122"/>
                <a:ea typeface="宋体" panose="02010600030101010101" pitchFamily="2" charset="-122"/>
              </a:rPr>
              <a:t>Azugate </a:t>
            </a:r>
            <a:r>
              <a:rPr lang="zh-CN" altLang="en-US">
                <a:solidFill>
                  <a:srgbClr val="000000"/>
                </a:solidFill>
                <a:latin typeface="宋体" panose="02010600030101010101" pitchFamily="2" charset="-122"/>
                <a:ea typeface="宋体" panose="02010600030101010101" pitchFamily="2" charset="-122"/>
              </a:rPr>
              <a:t>支持基于</a:t>
            </a:r>
            <a:r>
              <a:rPr lang="en-US" altLang="zh-CN">
                <a:solidFill>
                  <a:srgbClr val="000000"/>
                </a:solidFill>
                <a:latin typeface="宋体" panose="02010600030101010101" pitchFamily="2" charset="-122"/>
                <a:ea typeface="宋体" panose="02010600030101010101" pitchFamily="2" charset="-122"/>
              </a:rPr>
              <a:t> Gzip </a:t>
            </a:r>
            <a:r>
              <a:rPr lang="zh-CN" altLang="en-US">
                <a:solidFill>
                  <a:srgbClr val="000000"/>
                </a:solidFill>
                <a:latin typeface="宋体" panose="02010600030101010101" pitchFamily="2" charset="-122"/>
                <a:ea typeface="宋体" panose="02010600030101010101" pitchFamily="2" charset="-122"/>
              </a:rPr>
              <a:t>的</a:t>
            </a:r>
            <a:r>
              <a:rPr lang="zh-CN" altLang="en-US">
                <a:solidFill>
                  <a:srgbClr val="000000"/>
                </a:solidFill>
                <a:latin typeface="宋体" panose="02010600030101010101" pitchFamily="2" charset="-122"/>
                <a:ea typeface="宋体" panose="02010600030101010101" pitchFamily="2" charset="-122"/>
              </a:rPr>
              <a:t>内容压缩。</a:t>
            </a:r>
            <a:endParaRPr lang="zh-CN" altLang="en-US">
              <a:solidFill>
                <a:srgbClr val="000000"/>
              </a:solidFill>
              <a:latin typeface="宋体" panose="02010600030101010101" pitchFamily="2" charset="-122"/>
              <a:ea typeface="宋体" panose="02010600030101010101" pitchFamily="2" charset="-122"/>
            </a:endParaRPr>
          </a:p>
          <a:p>
            <a:endParaRPr lang="zh-CN" altLang="en-US">
              <a:solidFill>
                <a:srgbClr val="000000"/>
              </a:solidFill>
              <a:latin typeface="宋体" panose="02010600030101010101" pitchFamily="2" charset="-122"/>
              <a:ea typeface="宋体" panose="02010600030101010101" pitchFamily="2" charset="-122"/>
            </a:endParaRPr>
          </a:p>
          <a:p>
            <a:r>
              <a:rPr lang="zh-CN" altLang="en-US">
                <a:solidFill>
                  <a:srgbClr val="000000"/>
                </a:solidFill>
                <a:latin typeface="宋体" panose="02010600030101010101" pitchFamily="2" charset="-122"/>
                <a:ea typeface="宋体" panose="02010600030101010101" pitchFamily="2" charset="-122"/>
              </a:rPr>
              <a:t>但对于大文件的传输，仅仅将所有数据全部压缩后再传输给客户端，会导致极高的时延。因此</a:t>
            </a:r>
            <a:r>
              <a:rPr lang="en-US" altLang="zh-CN">
                <a:solidFill>
                  <a:srgbClr val="000000"/>
                </a:solidFill>
                <a:latin typeface="宋体" panose="02010600030101010101" pitchFamily="2" charset="-122"/>
                <a:ea typeface="宋体" panose="02010600030101010101" pitchFamily="2" charset="-122"/>
              </a:rPr>
              <a:t> Azugate </a:t>
            </a:r>
            <a:r>
              <a:rPr lang="zh-CN" altLang="en-US">
                <a:solidFill>
                  <a:srgbClr val="000000"/>
                </a:solidFill>
                <a:latin typeface="宋体" panose="02010600030101010101" pitchFamily="2" charset="-122"/>
                <a:ea typeface="宋体" panose="02010600030101010101" pitchFamily="2" charset="-122"/>
              </a:rPr>
              <a:t>在内容压缩的基础上实现了分块传输（</a:t>
            </a:r>
            <a:r>
              <a:rPr lang="en-US" altLang="zh-CN">
                <a:solidFill>
                  <a:srgbClr val="000000"/>
                </a:solidFill>
                <a:latin typeface="宋体" panose="02010600030101010101" pitchFamily="2" charset="-122"/>
                <a:ea typeface="宋体" panose="02010600030101010101" pitchFamily="2" charset="-122"/>
                <a:sym typeface="+mn-ea"/>
              </a:rPr>
              <a:t>Transfer-Encoding: chunked</a:t>
            </a:r>
            <a:r>
              <a:rPr lang="zh-CN" altLang="en-US">
                <a:solidFill>
                  <a:srgbClr val="000000"/>
                </a:solidFill>
                <a:latin typeface="宋体" panose="02010600030101010101" pitchFamily="2" charset="-122"/>
                <a:ea typeface="宋体" panose="02010600030101010101" pitchFamily="2" charset="-122"/>
              </a:rPr>
              <a:t>）</a:t>
            </a:r>
            <a:r>
              <a:rPr lang="en-US" altLang="zh-CN">
                <a:solidFill>
                  <a:srgbClr val="000000"/>
                </a:solidFill>
                <a:latin typeface="宋体" panose="02010600030101010101" pitchFamily="2" charset="-122"/>
                <a:ea typeface="宋体" panose="02010600030101010101" pitchFamily="2" charset="-122"/>
              </a:rPr>
              <a:t>,</a:t>
            </a:r>
            <a:r>
              <a:rPr lang="zh-CN" altLang="en-US">
                <a:solidFill>
                  <a:srgbClr val="000000"/>
                </a:solidFill>
                <a:latin typeface="宋体" panose="02010600030101010101" pitchFamily="2" charset="-122"/>
                <a:ea typeface="宋体" panose="02010600030101010101" pitchFamily="2" charset="-122"/>
              </a:rPr>
              <a:t>在这个基础上网关可以同时压缩以及发送已经压缩的</a:t>
            </a:r>
            <a:r>
              <a:rPr lang="zh-CN" altLang="en-US">
                <a:solidFill>
                  <a:srgbClr val="000000"/>
                </a:solidFill>
                <a:latin typeface="宋体" panose="02010600030101010101" pitchFamily="2" charset="-122"/>
                <a:ea typeface="宋体" panose="02010600030101010101" pitchFamily="2" charset="-122"/>
              </a:rPr>
              <a:t>数据。</a:t>
            </a:r>
            <a:endParaRPr lang="zh-CN" altLang="en-US">
              <a:solidFill>
                <a:srgbClr val="000000"/>
              </a:solidFill>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1"/>
          <a:stretch>
            <a:fillRect/>
          </a:stretch>
        </p:blipFill>
        <p:spPr>
          <a:xfrm>
            <a:off x="5687060" y="3223895"/>
            <a:ext cx="4523740" cy="3112135"/>
          </a:xfrm>
          <a:prstGeom prst="rect">
            <a:avLst/>
          </a:prstGeom>
        </p:spPr>
      </p:pic>
      <p:pic>
        <p:nvPicPr>
          <p:cNvPr id="12" name="图片 11"/>
          <p:cNvPicPr>
            <a:picLocks noChangeAspect="1"/>
          </p:cNvPicPr>
          <p:nvPr/>
        </p:nvPicPr>
        <p:blipFill>
          <a:blip r:embed="rId2"/>
          <a:stretch>
            <a:fillRect/>
          </a:stretch>
        </p:blipFill>
        <p:spPr>
          <a:xfrm>
            <a:off x="1999615" y="3085465"/>
            <a:ext cx="2766695" cy="3408680"/>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性能优化：基于前缀树的路由</a:t>
            </a:r>
            <a:r>
              <a:rPr lang="zh-CN" altLang="en-US" sz="3200" b="1" dirty="0">
                <a:solidFill>
                  <a:schemeClr val="accent3">
                    <a:lumMod val="75000"/>
                  </a:schemeClr>
                </a:solidFill>
                <a:latin typeface="微软雅黑" panose="020B0503020204020204" charset="-122"/>
                <a:ea typeface="微软雅黑" panose="020B0503020204020204" charset="-122"/>
              </a:rPr>
              <a:t>匹配</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pic>
        <p:nvPicPr>
          <p:cNvPr id="6" name="图片 1"/>
          <p:cNvPicPr>
            <a:picLocks noChangeAspect="1"/>
          </p:cNvPicPr>
          <p:nvPr/>
        </p:nvPicPr>
        <p:blipFill>
          <a:blip r:embed="rId1"/>
          <a:stretch>
            <a:fillRect/>
          </a:stretch>
        </p:blipFill>
        <p:spPr>
          <a:xfrm>
            <a:off x="6013450" y="2623820"/>
            <a:ext cx="5930900" cy="3332480"/>
          </a:xfrm>
          <a:prstGeom prst="rect">
            <a:avLst/>
          </a:prstGeom>
          <a:noFill/>
          <a:ln>
            <a:noFill/>
          </a:ln>
        </p:spPr>
      </p:pic>
      <p:sp>
        <p:nvSpPr>
          <p:cNvPr id="2" name="文本框 1"/>
          <p:cNvSpPr txBox="1"/>
          <p:nvPr/>
        </p:nvSpPr>
        <p:spPr>
          <a:xfrm>
            <a:off x="1414780" y="1185545"/>
            <a:ext cx="10227945" cy="855345"/>
          </a:xfrm>
          <a:prstGeom prst="rect">
            <a:avLst/>
          </a:prstGeom>
        </p:spPr>
        <p:txBody>
          <a:bodyPr>
            <a:noAutofit/>
          </a:bodyPr>
          <a:p>
            <a:pPr marL="0" indent="0" algn="just" defTabSz="266700">
              <a:lnSpc>
                <a:spcPct val="150000"/>
              </a:lnSpc>
              <a:spcBef>
                <a:spcPct val="0"/>
              </a:spcBef>
              <a:spcAft>
                <a:spcPct val="0"/>
              </a:spcAft>
            </a:pPr>
            <a:r>
              <a:rPr lang="zh-CN" altLang="en-US" sz="1600">
                <a:latin typeface="Times New Roman" panose="02020603050405020304"/>
                <a:ea typeface="宋体" panose="02010600030101010101" pitchFamily="2" charset="-122"/>
              </a:rPr>
              <a:t>对于</a:t>
            </a:r>
            <a:r>
              <a:rPr lang="en-US" altLang="zh-CN" sz="1600">
                <a:latin typeface="Times New Roman" panose="02020603050405020304"/>
                <a:ea typeface="Times New Roman" panose="02020603050405020304"/>
              </a:rPr>
              <a:t>HTTP </a:t>
            </a:r>
            <a:r>
              <a:rPr lang="zh-CN" altLang="en-US" sz="1600">
                <a:latin typeface="Times New Roman" panose="02020603050405020304"/>
                <a:ea typeface="宋体" panose="02010600030101010101" pitchFamily="2" charset="-122"/>
              </a:rPr>
              <a:t>路由匹配而言，在规则集合中进行遍历将是低效的。假设多个规则都共享相同的前缀，这些前缀将会被重复遍历匹配。因此本网关的前缀匹配将借助前缀树（</a:t>
            </a:r>
            <a:r>
              <a:rPr lang="en-US" altLang="zh-CN" sz="1600">
                <a:latin typeface="Times New Roman" panose="02020603050405020304"/>
                <a:ea typeface="Times New Roman" panose="02020603050405020304"/>
              </a:rPr>
              <a:t>Trie</a:t>
            </a:r>
            <a:r>
              <a:rPr lang="zh-CN" altLang="en-US" sz="1600">
                <a:latin typeface="Times New Roman" panose="02020603050405020304"/>
                <a:ea typeface="宋体" panose="02010600030101010101" pitchFamily="2" charset="-122"/>
              </a:rPr>
              <a:t>）实现。</a:t>
            </a:r>
            <a:endParaRPr lang="zh-CN" altLang="en-US" sz="1600">
              <a:latin typeface="Times New Roman" panose="02020603050405020304"/>
              <a:ea typeface="宋体" panose="02010600030101010101" pitchFamily="2" charset="-122"/>
            </a:endParaRPr>
          </a:p>
        </p:txBody>
      </p:sp>
      <p:pic>
        <p:nvPicPr>
          <p:cNvPr id="8" name="图片 7"/>
          <p:cNvPicPr>
            <a:picLocks noChangeAspect="1"/>
          </p:cNvPicPr>
          <p:nvPr/>
        </p:nvPicPr>
        <p:blipFill>
          <a:blip r:embed="rId2"/>
          <a:stretch>
            <a:fillRect/>
          </a:stretch>
        </p:blipFill>
        <p:spPr>
          <a:xfrm>
            <a:off x="1414780" y="2696210"/>
            <a:ext cx="4598670" cy="2985770"/>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4537710"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custDataLst>
              <p:tags r:id="rId1"/>
            </p:custDataLst>
          </p:nvPr>
        </p:nvGrpSpPr>
        <p:grpSpPr>
          <a:xfrm>
            <a:off x="5674360" y="1463675"/>
            <a:ext cx="5361305" cy="728654"/>
            <a:chOff x="1834" y="2403"/>
            <a:chExt cx="7814" cy="1062"/>
          </a:xfrm>
        </p:grpSpPr>
        <p:sp>
          <p:nvSpPr>
            <p:cNvPr id="3" name="椭圆 2"/>
            <p:cNvSpPr/>
            <p:nvPr>
              <p:custDataLst>
                <p:tags r:id="rId2"/>
              </p:custDataLst>
            </p:nvPr>
          </p:nvSpPr>
          <p:spPr>
            <a:xfrm>
              <a:off x="1834" y="2403"/>
              <a:ext cx="1050" cy="106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charset="-122"/>
                  <a:ea typeface="微软雅黑" panose="020B0503020204020204" charset="-122"/>
                </a:rPr>
                <a:t>01</a:t>
              </a:r>
              <a:endParaRPr lang="en-US" altLang="zh-CN" b="1" dirty="0">
                <a:latin typeface="微软雅黑" panose="020B0503020204020204" charset="-122"/>
                <a:ea typeface="微软雅黑" panose="020B0503020204020204" charset="-122"/>
              </a:endParaRPr>
            </a:p>
          </p:txBody>
        </p:sp>
        <p:sp>
          <p:nvSpPr>
            <p:cNvPr id="6" name="文本框 5"/>
            <p:cNvSpPr txBox="1"/>
            <p:nvPr>
              <p:custDataLst>
                <p:tags r:id="rId3"/>
              </p:custDataLst>
            </p:nvPr>
          </p:nvSpPr>
          <p:spPr>
            <a:xfrm>
              <a:off x="3163" y="2571"/>
              <a:ext cx="6485" cy="671"/>
            </a:xfrm>
            <a:prstGeom prst="rect">
              <a:avLst/>
            </a:prstGeom>
            <a:noFill/>
          </p:spPr>
          <p:txBody>
            <a:bodyPr wrap="square" rtlCol="0">
              <a:spAutoFit/>
            </a:bodyPr>
            <a:lstStyle/>
            <a:p>
              <a:r>
                <a:rPr lang="zh-CN" altLang="en-US" sz="2400" b="1" dirty="0">
                  <a:solidFill>
                    <a:schemeClr val="accent3">
                      <a:lumMod val="75000"/>
                    </a:schemeClr>
                  </a:solidFill>
                  <a:latin typeface="微软雅黑" panose="020B0503020204020204" charset="-122"/>
                  <a:ea typeface="微软雅黑" panose="020B0503020204020204" charset="-122"/>
                </a:rPr>
                <a:t>研究背景</a:t>
              </a:r>
              <a:endParaRPr lang="zh-CN" altLang="en-US" sz="2400" b="1" dirty="0">
                <a:solidFill>
                  <a:schemeClr val="accent3">
                    <a:lumMod val="75000"/>
                  </a:schemeClr>
                </a:solidFill>
                <a:latin typeface="微软雅黑" panose="020B0503020204020204" charset="-122"/>
                <a:ea typeface="微软雅黑" panose="020B0503020204020204" charset="-122"/>
              </a:endParaRPr>
            </a:p>
          </p:txBody>
        </p:sp>
      </p:grpSp>
      <p:grpSp>
        <p:nvGrpSpPr>
          <p:cNvPr id="14" name="组合 13"/>
          <p:cNvGrpSpPr/>
          <p:nvPr>
            <p:custDataLst>
              <p:tags r:id="rId4"/>
            </p:custDataLst>
          </p:nvPr>
        </p:nvGrpSpPr>
        <p:grpSpPr>
          <a:xfrm>
            <a:off x="5674360" y="3578121"/>
            <a:ext cx="5361305" cy="728654"/>
            <a:chOff x="1834" y="2403"/>
            <a:chExt cx="7814" cy="1062"/>
          </a:xfrm>
        </p:grpSpPr>
        <p:sp>
          <p:nvSpPr>
            <p:cNvPr id="15" name="椭圆 14"/>
            <p:cNvSpPr/>
            <p:nvPr>
              <p:custDataLst>
                <p:tags r:id="rId5"/>
              </p:custDataLst>
            </p:nvPr>
          </p:nvSpPr>
          <p:spPr>
            <a:xfrm>
              <a:off x="1834" y="2403"/>
              <a:ext cx="1050" cy="106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charset="-122"/>
                  <a:ea typeface="微软雅黑" panose="020B0503020204020204" charset="-122"/>
                </a:rPr>
                <a:t>03</a:t>
              </a:r>
              <a:endParaRPr lang="en-US" altLang="zh-CN" b="1" dirty="0">
                <a:latin typeface="微软雅黑" panose="020B0503020204020204" charset="-122"/>
                <a:ea typeface="微软雅黑" panose="020B0503020204020204" charset="-122"/>
              </a:endParaRPr>
            </a:p>
          </p:txBody>
        </p:sp>
        <p:sp>
          <p:nvSpPr>
            <p:cNvPr id="16" name="文本框 15"/>
            <p:cNvSpPr txBox="1"/>
            <p:nvPr>
              <p:custDataLst>
                <p:tags r:id="rId6"/>
              </p:custDataLst>
            </p:nvPr>
          </p:nvSpPr>
          <p:spPr>
            <a:xfrm>
              <a:off x="3163" y="2571"/>
              <a:ext cx="6485" cy="671"/>
            </a:xfrm>
            <a:prstGeom prst="rect">
              <a:avLst/>
            </a:prstGeom>
            <a:noFill/>
          </p:spPr>
          <p:txBody>
            <a:bodyPr wrap="square" rtlCol="0">
              <a:spAutoFit/>
            </a:bodyPr>
            <a:lstStyle/>
            <a:p>
              <a:r>
                <a:rPr lang="zh-CN" altLang="en-US" sz="2400" b="1" dirty="0">
                  <a:solidFill>
                    <a:schemeClr val="accent3">
                      <a:lumMod val="75000"/>
                    </a:schemeClr>
                  </a:solidFill>
                  <a:latin typeface="微软雅黑" panose="020B0503020204020204" charset="-122"/>
                  <a:ea typeface="微软雅黑" panose="020B0503020204020204" charset="-122"/>
                </a:rPr>
                <a:t>性能</a:t>
              </a:r>
              <a:r>
                <a:rPr lang="zh-CN" altLang="en-US" sz="2400" b="1" dirty="0">
                  <a:solidFill>
                    <a:schemeClr val="accent3">
                      <a:lumMod val="75000"/>
                    </a:schemeClr>
                  </a:solidFill>
                  <a:latin typeface="微软雅黑" panose="020B0503020204020204" charset="-122"/>
                  <a:ea typeface="微软雅黑" panose="020B0503020204020204" charset="-122"/>
                </a:rPr>
                <a:t>优化</a:t>
              </a:r>
              <a:endParaRPr lang="zh-CN" altLang="en-US" sz="2400" b="1" dirty="0">
                <a:solidFill>
                  <a:schemeClr val="accent3">
                    <a:lumMod val="75000"/>
                  </a:schemeClr>
                </a:solidFill>
                <a:latin typeface="微软雅黑" panose="020B0503020204020204" charset="-122"/>
                <a:ea typeface="微软雅黑" panose="020B0503020204020204" charset="-122"/>
              </a:endParaRPr>
            </a:p>
          </p:txBody>
        </p:sp>
      </p:grpSp>
      <p:sp>
        <p:nvSpPr>
          <p:cNvPr id="5" name="六边形 4"/>
          <p:cNvSpPr/>
          <p:nvPr/>
        </p:nvSpPr>
        <p:spPr>
          <a:xfrm>
            <a:off x="0" y="2082800"/>
            <a:ext cx="4538345" cy="2693670"/>
          </a:xfrm>
          <a:prstGeom prst="hexagon">
            <a:avLst/>
          </a:prstGeom>
          <a:solidFill>
            <a:schemeClr val="accent3">
              <a:lumMod val="50000"/>
              <a:alpha val="7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6000" b="1" dirty="0">
                <a:latin typeface="微软雅黑" panose="020B0503020204020204" charset="-122"/>
                <a:ea typeface="微软雅黑" panose="020B0503020204020204" charset="-122"/>
                <a:cs typeface="微软雅黑" panose="020B0503020204020204" charset="-122"/>
              </a:rPr>
              <a:t>目</a:t>
            </a:r>
            <a:r>
              <a:rPr lang="en-US" altLang="zh-CN" sz="6000" b="1" dirty="0">
                <a:latin typeface="微软雅黑" panose="020B0503020204020204" charset="-122"/>
                <a:ea typeface="微软雅黑" panose="020B0503020204020204" charset="-122"/>
                <a:cs typeface="微软雅黑" panose="020B0503020204020204" charset="-122"/>
              </a:rPr>
              <a:t>       </a:t>
            </a:r>
            <a:r>
              <a:rPr lang="zh-CN" altLang="en-US" sz="6000" b="1" dirty="0">
                <a:latin typeface="微软雅黑" panose="020B0503020204020204" charset="-122"/>
                <a:ea typeface="微软雅黑" panose="020B0503020204020204" charset="-122"/>
                <a:cs typeface="微软雅黑" panose="020B0503020204020204" charset="-122"/>
              </a:rPr>
              <a:t>录</a:t>
            </a:r>
            <a:endParaRPr lang="zh-CN" altLang="en-US" sz="6000" b="1" dirty="0">
              <a:latin typeface="微软雅黑" panose="020B0503020204020204" charset="-122"/>
              <a:ea typeface="微软雅黑" panose="020B0503020204020204" charset="-122"/>
              <a:cs typeface="微软雅黑" panose="020B0503020204020204" charset="-122"/>
            </a:endParaRPr>
          </a:p>
          <a:p>
            <a:pPr algn="ctr">
              <a:lnSpc>
                <a:spcPct val="150000"/>
              </a:lnSpc>
            </a:pPr>
            <a:r>
              <a:rPr lang="en-US" altLang="zh-CN" sz="4400" b="1" dirty="0">
                <a:latin typeface="微软雅黑" panose="020B0503020204020204" charset="-122"/>
                <a:ea typeface="微软雅黑" panose="020B0503020204020204" charset="-122"/>
                <a:cs typeface="微软雅黑" panose="020B0503020204020204" charset="-122"/>
              </a:rPr>
              <a:t>CONTENTS</a:t>
            </a:r>
            <a:endParaRPr lang="en-US" altLang="zh-CN" sz="4400" b="1" dirty="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custDataLst>
              <p:tags r:id="rId7"/>
            </p:custDataLst>
          </p:nvPr>
        </p:nvGrpSpPr>
        <p:grpSpPr>
          <a:xfrm>
            <a:off x="5674360" y="2520950"/>
            <a:ext cx="5361305" cy="728654"/>
            <a:chOff x="1834" y="2403"/>
            <a:chExt cx="7814" cy="1062"/>
          </a:xfrm>
        </p:grpSpPr>
        <p:sp>
          <p:nvSpPr>
            <p:cNvPr id="17" name="椭圆 16"/>
            <p:cNvSpPr/>
            <p:nvPr>
              <p:custDataLst>
                <p:tags r:id="rId8"/>
              </p:custDataLst>
            </p:nvPr>
          </p:nvSpPr>
          <p:spPr>
            <a:xfrm>
              <a:off x="1834" y="2403"/>
              <a:ext cx="1050" cy="106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charset="-122"/>
                  <a:ea typeface="微软雅黑" panose="020B0503020204020204" charset="-122"/>
                </a:rPr>
                <a:t>02</a:t>
              </a:r>
              <a:endParaRPr lang="en-US" altLang="zh-CN" b="1" dirty="0">
                <a:latin typeface="微软雅黑" panose="020B0503020204020204" charset="-122"/>
                <a:ea typeface="微软雅黑" panose="020B0503020204020204" charset="-122"/>
              </a:endParaRPr>
            </a:p>
          </p:txBody>
        </p:sp>
        <p:sp>
          <p:nvSpPr>
            <p:cNvPr id="18" name="文本框 17"/>
            <p:cNvSpPr txBox="1"/>
            <p:nvPr>
              <p:custDataLst>
                <p:tags r:id="rId9"/>
              </p:custDataLst>
            </p:nvPr>
          </p:nvSpPr>
          <p:spPr>
            <a:xfrm>
              <a:off x="3163" y="2571"/>
              <a:ext cx="6485" cy="671"/>
            </a:xfrm>
            <a:prstGeom prst="rect">
              <a:avLst/>
            </a:prstGeom>
            <a:noFill/>
          </p:spPr>
          <p:txBody>
            <a:bodyPr wrap="square" rtlCol="0">
              <a:spAutoFit/>
            </a:bodyPr>
            <a:lstStyle/>
            <a:p>
              <a:r>
                <a:rPr lang="zh-CN" altLang="en-US" sz="2400" b="1" dirty="0">
                  <a:solidFill>
                    <a:schemeClr val="accent3">
                      <a:lumMod val="75000"/>
                    </a:schemeClr>
                  </a:solidFill>
                  <a:latin typeface="微软雅黑" panose="020B0503020204020204" charset="-122"/>
                  <a:ea typeface="微软雅黑" panose="020B0503020204020204" charset="-122"/>
                </a:rPr>
                <a:t>系统架构与</a:t>
              </a:r>
              <a:r>
                <a:rPr lang="zh-CN" altLang="en-US" sz="2400" b="1" dirty="0">
                  <a:solidFill>
                    <a:schemeClr val="accent3">
                      <a:lumMod val="75000"/>
                    </a:schemeClr>
                  </a:solidFill>
                  <a:latin typeface="微软雅黑" panose="020B0503020204020204" charset="-122"/>
                  <a:ea typeface="微软雅黑" panose="020B0503020204020204" charset="-122"/>
                </a:rPr>
                <a:t>功能</a:t>
              </a:r>
              <a:endParaRPr lang="zh-CN" altLang="en-US" sz="2400" b="1" dirty="0">
                <a:solidFill>
                  <a:schemeClr val="accent3">
                    <a:lumMod val="75000"/>
                  </a:schemeClr>
                </a:solidFill>
                <a:latin typeface="微软雅黑" panose="020B0503020204020204" charset="-122"/>
                <a:ea typeface="微软雅黑" panose="020B0503020204020204" charset="-122"/>
              </a:endParaRPr>
            </a:p>
          </p:txBody>
        </p:sp>
      </p:grpSp>
      <p:grpSp>
        <p:nvGrpSpPr>
          <p:cNvPr id="25" name="组合 24"/>
          <p:cNvGrpSpPr/>
          <p:nvPr>
            <p:custDataLst>
              <p:tags r:id="rId10"/>
            </p:custDataLst>
          </p:nvPr>
        </p:nvGrpSpPr>
        <p:grpSpPr>
          <a:xfrm>
            <a:off x="5674360" y="4635396"/>
            <a:ext cx="5361305" cy="728654"/>
            <a:chOff x="1834" y="2403"/>
            <a:chExt cx="7814" cy="1062"/>
          </a:xfrm>
        </p:grpSpPr>
        <p:sp>
          <p:nvSpPr>
            <p:cNvPr id="26" name="椭圆 25"/>
            <p:cNvSpPr/>
            <p:nvPr>
              <p:custDataLst>
                <p:tags r:id="rId11"/>
              </p:custDataLst>
            </p:nvPr>
          </p:nvSpPr>
          <p:spPr>
            <a:xfrm>
              <a:off x="1834" y="2403"/>
              <a:ext cx="1050" cy="106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latin typeface="微软雅黑" panose="020B0503020204020204" charset="-122"/>
                  <a:ea typeface="微软雅黑" panose="020B0503020204020204" charset="-122"/>
                </a:rPr>
                <a:t>04</a:t>
              </a:r>
              <a:endParaRPr lang="en-US" altLang="zh-CN" b="1" dirty="0">
                <a:latin typeface="微软雅黑" panose="020B0503020204020204" charset="-122"/>
                <a:ea typeface="微软雅黑" panose="020B0503020204020204" charset="-122"/>
              </a:endParaRPr>
            </a:p>
          </p:txBody>
        </p:sp>
        <p:sp>
          <p:nvSpPr>
            <p:cNvPr id="27" name="文本框 26"/>
            <p:cNvSpPr txBox="1"/>
            <p:nvPr>
              <p:custDataLst>
                <p:tags r:id="rId12"/>
              </p:custDataLst>
            </p:nvPr>
          </p:nvSpPr>
          <p:spPr>
            <a:xfrm>
              <a:off x="3163" y="2571"/>
              <a:ext cx="6485" cy="671"/>
            </a:xfrm>
            <a:prstGeom prst="rect">
              <a:avLst/>
            </a:prstGeom>
            <a:noFill/>
          </p:spPr>
          <p:txBody>
            <a:bodyPr wrap="square" rtlCol="0">
              <a:spAutoFit/>
            </a:bodyPr>
            <a:p>
              <a:r>
                <a:rPr lang="zh-CN" altLang="en-US" sz="2400" b="1" dirty="0">
                  <a:solidFill>
                    <a:schemeClr val="accent3">
                      <a:lumMod val="75000"/>
                    </a:schemeClr>
                  </a:solidFill>
                  <a:latin typeface="微软雅黑" panose="020B0503020204020204" charset="-122"/>
                  <a:ea typeface="微软雅黑" panose="020B0503020204020204" charset="-122"/>
                </a:rPr>
                <a:t>总结与展望</a:t>
              </a:r>
              <a:endParaRPr lang="zh-CN" altLang="en-US" sz="2400" b="1" dirty="0">
                <a:solidFill>
                  <a:schemeClr val="accent3">
                    <a:lumMod val="75000"/>
                  </a:schemeClr>
                </a:solidFill>
                <a:latin typeface="微软雅黑" panose="020B0503020204020204" charset="-122"/>
                <a:ea typeface="微软雅黑" panose="020B0503020204020204" charset="-122"/>
              </a:endParaRPr>
            </a:p>
          </p:txBody>
        </p:sp>
      </p:grpSp>
    </p:spTree>
    <p:custDataLst>
      <p:tags r:id="rId1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635" y="1989455"/>
            <a:ext cx="12191365" cy="2413635"/>
          </a:xfrm>
          <a:prstGeom prst="hexagon">
            <a:avLst/>
          </a:prstGeom>
          <a:solidFill>
            <a:schemeClr val="accent3">
              <a:lumMod val="50000"/>
              <a:alpha val="7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600" b="1" dirty="0">
                <a:latin typeface="微软雅黑" panose="020B0503020204020204" charset="-122"/>
                <a:ea typeface="微软雅黑" panose="020B0503020204020204" charset="-122"/>
                <a:cs typeface="微软雅黑" panose="020B0503020204020204" charset="-122"/>
              </a:rPr>
              <a:t>04 </a:t>
            </a:r>
            <a:r>
              <a:rPr lang="zh-CN" altLang="en-US" sz="3600" b="1" dirty="0">
                <a:latin typeface="微软雅黑" panose="020B0503020204020204" charset="-122"/>
                <a:ea typeface="微软雅黑" panose="020B0503020204020204" charset="-122"/>
                <a:cs typeface="微软雅黑" panose="020B0503020204020204" charset="-122"/>
              </a:rPr>
              <a:t>总结与展望</a:t>
            </a:r>
            <a:endParaRPr lang="zh-CN" altLang="en-US" sz="3600" b="1"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总结与展望</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6" name="Freeform: Shape 19"/>
          <p:cNvSpPr>
            <a:spLocks noChangeAspect="1"/>
          </p:cNvSpPr>
          <p:nvPr/>
        </p:nvSpPr>
        <p:spPr bwMode="auto">
          <a:xfrm>
            <a:off x="632106" y="1237208"/>
            <a:ext cx="572770" cy="570865"/>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accent3">
              <a:lumMod val="75000"/>
            </a:schemeClr>
          </a:solidFill>
          <a:ln>
            <a:noFill/>
          </a:ln>
          <a:effectLst/>
        </p:spPr>
        <p:txBody>
          <a:bodyPr anchor="ctr"/>
          <a:lstStyle/>
          <a:p>
            <a:pPr algn="ctr"/>
            <a:endParaRPr>
              <a:cs typeface="+mn-ea"/>
              <a:sym typeface="+mn-lt"/>
            </a:endParaRPr>
          </a:p>
        </p:txBody>
      </p:sp>
      <p:sp>
        <p:nvSpPr>
          <p:cNvPr id="34" name="TextBox 35"/>
          <p:cNvSpPr txBox="1"/>
          <p:nvPr/>
        </p:nvSpPr>
        <p:spPr>
          <a:xfrm>
            <a:off x="1310640" y="1395095"/>
            <a:ext cx="2859405" cy="412750"/>
          </a:xfrm>
          <a:prstGeom prst="rect">
            <a:avLst/>
          </a:prstGeom>
          <a:noFill/>
        </p:spPr>
        <p:txBody>
          <a:bodyPr wrap="none" lIns="0" tIns="0" rIns="0" bIns="0" anchor="b" anchorCtr="0">
            <a:noAutofit/>
          </a:bodyPr>
          <a:lstStyle/>
          <a:p>
            <a:r>
              <a:rPr lang="zh-CN" altLang="en-US" sz="2800" b="1" dirty="0">
                <a:solidFill>
                  <a:schemeClr val="accent3">
                    <a:lumMod val="75000"/>
                  </a:schemeClr>
                </a:solidFill>
                <a:cs typeface="+mn-ea"/>
                <a:sym typeface="+mn-lt"/>
              </a:rPr>
              <a:t>总结</a:t>
            </a:r>
            <a:endParaRPr lang="zh-CN" altLang="en-US" sz="2800" b="1" dirty="0">
              <a:solidFill>
                <a:schemeClr val="accent3">
                  <a:lumMod val="75000"/>
                </a:schemeClr>
              </a:solidFill>
              <a:cs typeface="+mn-ea"/>
              <a:sym typeface="+mn-lt"/>
            </a:endParaRPr>
          </a:p>
        </p:txBody>
      </p:sp>
      <p:sp>
        <p:nvSpPr>
          <p:cNvPr id="8" name="文本框 7"/>
          <p:cNvSpPr txBox="1"/>
          <p:nvPr/>
        </p:nvSpPr>
        <p:spPr>
          <a:xfrm>
            <a:off x="1817370" y="2759710"/>
            <a:ext cx="6576060" cy="460375"/>
          </a:xfrm>
          <a:prstGeom prst="rect">
            <a:avLst/>
          </a:prstGeom>
          <a:noFill/>
        </p:spPr>
        <p:txBody>
          <a:bodyPr wrap="square" rtlCol="0">
            <a:spAutoFit/>
          </a:bodyPr>
          <a:lstStyle/>
          <a:p>
            <a:pPr marL="285750" indent="-285750">
              <a:buFont typeface="Wingdings" panose="05000000000000000000" charset="0"/>
              <a:buChar char="Ø"/>
            </a:pPr>
            <a:r>
              <a:rPr lang="zh-CN" altLang="en-US" sz="2400"/>
              <a:t>丰富</a:t>
            </a:r>
            <a:r>
              <a:rPr lang="zh-CN" altLang="en-US" sz="2400"/>
              <a:t>的云原生功能</a:t>
            </a:r>
            <a:r>
              <a:rPr lang="zh-CN" altLang="en-US" sz="2400"/>
              <a:t>支持</a:t>
            </a:r>
            <a:endParaRPr lang="zh-CN" altLang="en-US" sz="2400"/>
          </a:p>
        </p:txBody>
      </p:sp>
      <p:sp>
        <p:nvSpPr>
          <p:cNvPr id="10" name="文本框 9"/>
          <p:cNvSpPr txBox="1"/>
          <p:nvPr/>
        </p:nvSpPr>
        <p:spPr>
          <a:xfrm>
            <a:off x="1817370" y="2053590"/>
            <a:ext cx="5683250" cy="460375"/>
          </a:xfrm>
          <a:prstGeom prst="rect">
            <a:avLst/>
          </a:prstGeom>
          <a:noFill/>
        </p:spPr>
        <p:txBody>
          <a:bodyPr wrap="square" rtlCol="0">
            <a:spAutoFit/>
          </a:bodyPr>
          <a:lstStyle/>
          <a:p>
            <a:pPr marL="285750" indent="-285750">
              <a:buFont typeface="Wingdings" panose="05000000000000000000" charset="0"/>
              <a:buChar char="Ø"/>
            </a:pPr>
            <a:r>
              <a:rPr lang="zh-CN" altLang="en-US" sz="2400">
                <a:sym typeface="+mn-ea"/>
              </a:rPr>
              <a:t>高性能的</a:t>
            </a:r>
            <a:r>
              <a:rPr lang="zh-CN" altLang="en-US" sz="2400"/>
              <a:t>协议解析</a:t>
            </a:r>
            <a:r>
              <a:rPr lang="zh-CN" altLang="en-US" sz="2400"/>
              <a:t>与代理</a:t>
            </a:r>
            <a:endParaRPr lang="zh-CN" altLang="en-US" sz="2400"/>
          </a:p>
        </p:txBody>
      </p:sp>
      <p:sp>
        <p:nvSpPr>
          <p:cNvPr id="2" name="Freeform: Shape 19"/>
          <p:cNvSpPr>
            <a:spLocks noChangeAspect="1"/>
          </p:cNvSpPr>
          <p:nvPr/>
        </p:nvSpPr>
        <p:spPr bwMode="auto">
          <a:xfrm>
            <a:off x="632106" y="3681958"/>
            <a:ext cx="572770" cy="570865"/>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accent3">
              <a:lumMod val="75000"/>
            </a:schemeClr>
          </a:solidFill>
          <a:ln>
            <a:noFill/>
          </a:ln>
          <a:effectLst/>
        </p:spPr>
        <p:txBody>
          <a:bodyPr anchor="ctr"/>
          <a:lstStyle/>
          <a:p>
            <a:pPr algn="ctr"/>
            <a:endParaRPr>
              <a:cs typeface="+mn-ea"/>
              <a:sym typeface="+mn-lt"/>
            </a:endParaRPr>
          </a:p>
        </p:txBody>
      </p:sp>
      <p:sp>
        <p:nvSpPr>
          <p:cNvPr id="5" name="文本框 4"/>
          <p:cNvSpPr txBox="1"/>
          <p:nvPr/>
        </p:nvSpPr>
        <p:spPr>
          <a:xfrm>
            <a:off x="1256030" y="3818890"/>
            <a:ext cx="6096000" cy="521970"/>
          </a:xfrm>
          <a:prstGeom prst="rect">
            <a:avLst/>
          </a:prstGeom>
          <a:noFill/>
        </p:spPr>
        <p:txBody>
          <a:bodyPr wrap="square" rtlCol="0" anchor="t">
            <a:spAutoFit/>
          </a:bodyPr>
          <a:lstStyle/>
          <a:p>
            <a:r>
              <a:rPr lang="zh-CN" altLang="en-US" sz="2800" b="1" dirty="0">
                <a:solidFill>
                  <a:schemeClr val="accent3">
                    <a:lumMod val="75000"/>
                  </a:schemeClr>
                </a:solidFill>
                <a:cs typeface="+mn-ea"/>
                <a:sym typeface="+mn-lt"/>
              </a:rPr>
              <a:t>展望</a:t>
            </a:r>
            <a:endParaRPr lang="zh-CN" altLang="en-US" sz="2800" b="1" dirty="0">
              <a:solidFill>
                <a:schemeClr val="accent3">
                  <a:lumMod val="75000"/>
                </a:schemeClr>
              </a:solidFill>
              <a:cs typeface="+mn-ea"/>
              <a:sym typeface="+mn-lt"/>
            </a:endParaRPr>
          </a:p>
        </p:txBody>
      </p:sp>
      <p:sp>
        <p:nvSpPr>
          <p:cNvPr id="7" name="文本框 6"/>
          <p:cNvSpPr txBox="1"/>
          <p:nvPr/>
        </p:nvSpPr>
        <p:spPr>
          <a:xfrm>
            <a:off x="1817370" y="4343400"/>
            <a:ext cx="6096000" cy="460375"/>
          </a:xfrm>
          <a:prstGeom prst="rect">
            <a:avLst/>
          </a:prstGeom>
          <a:noFill/>
        </p:spPr>
        <p:txBody>
          <a:bodyPr wrap="square" rtlCol="0" anchor="t">
            <a:spAutoFit/>
          </a:bodyPr>
          <a:lstStyle/>
          <a:p>
            <a:pPr marL="285750" indent="-285750">
              <a:buFont typeface="Wingdings" panose="05000000000000000000" charset="0"/>
              <a:buChar char="Ø"/>
            </a:pPr>
            <a:r>
              <a:rPr lang="zh-CN" altLang="en-US" sz="2400">
                <a:sym typeface="+mn-ea"/>
              </a:rPr>
              <a:t>通过缓存机制优化</a:t>
            </a:r>
            <a:r>
              <a:rPr lang="zh-CN" altLang="en-US" sz="2400">
                <a:sym typeface="+mn-ea"/>
              </a:rPr>
              <a:t>性能</a:t>
            </a:r>
            <a:endParaRPr lang="zh-CN" altLang="en-US" sz="2400">
              <a:sym typeface="+mn-ea"/>
            </a:endParaRPr>
          </a:p>
        </p:txBody>
      </p:sp>
      <p:sp>
        <p:nvSpPr>
          <p:cNvPr id="12" name="文本框 11"/>
          <p:cNvSpPr txBox="1"/>
          <p:nvPr/>
        </p:nvSpPr>
        <p:spPr>
          <a:xfrm>
            <a:off x="1863090" y="4939665"/>
            <a:ext cx="6096000" cy="460375"/>
          </a:xfrm>
          <a:prstGeom prst="rect">
            <a:avLst/>
          </a:prstGeom>
          <a:noFill/>
        </p:spPr>
        <p:txBody>
          <a:bodyPr wrap="square" rtlCol="0" anchor="t">
            <a:spAutoFit/>
          </a:bodyPr>
          <a:lstStyle/>
          <a:p>
            <a:pPr marL="285750" indent="-285750">
              <a:buFont typeface="Wingdings" panose="05000000000000000000" charset="0"/>
              <a:buChar char="Ø"/>
            </a:pPr>
            <a:r>
              <a:rPr lang="zh-CN" altLang="en-US" sz="2400">
                <a:sym typeface="+mn-ea"/>
              </a:rPr>
              <a:t>支持</a:t>
            </a:r>
            <a:r>
              <a:rPr lang="en-US" altLang="zh-CN" sz="2400">
                <a:sym typeface="+mn-ea"/>
              </a:rPr>
              <a:t> HTTP/2 </a:t>
            </a:r>
            <a:r>
              <a:rPr lang="zh-CN" altLang="en-US" sz="2400">
                <a:sym typeface="+mn-ea"/>
              </a:rPr>
              <a:t>以及连接复用</a:t>
            </a:r>
            <a:r>
              <a:rPr lang="zh-CN" altLang="en-US" sz="2400">
                <a:sym typeface="+mn-ea"/>
              </a:rPr>
              <a:t>机制</a:t>
            </a:r>
            <a:endParaRPr lang="zh-CN" altLang="en-US" sz="2400">
              <a:sym typeface="+mn-ea"/>
            </a:endParaRPr>
          </a:p>
        </p:txBody>
      </p:sp>
      <p:sp>
        <p:nvSpPr>
          <p:cNvPr id="13" name="文本框 12"/>
          <p:cNvSpPr txBox="1"/>
          <p:nvPr/>
        </p:nvSpPr>
        <p:spPr>
          <a:xfrm>
            <a:off x="1817370" y="5535930"/>
            <a:ext cx="6096000" cy="460375"/>
          </a:xfrm>
          <a:prstGeom prst="rect">
            <a:avLst/>
          </a:prstGeom>
          <a:noFill/>
        </p:spPr>
        <p:txBody>
          <a:bodyPr wrap="square" rtlCol="0" anchor="t">
            <a:spAutoFit/>
          </a:bodyPr>
          <a:lstStyle/>
          <a:p>
            <a:pPr marL="285750" indent="-285750">
              <a:buFont typeface="Wingdings" panose="05000000000000000000" charset="0"/>
              <a:buChar char="Ø"/>
            </a:pPr>
            <a:r>
              <a:rPr lang="zh-CN" altLang="en-US" sz="2400">
                <a:sym typeface="+mn-ea"/>
              </a:rPr>
              <a:t>针对不同平台编写特定性能优化</a:t>
            </a:r>
            <a:r>
              <a:rPr lang="zh-CN" altLang="en-US" sz="2400">
                <a:sym typeface="+mn-ea"/>
              </a:rPr>
              <a:t>代码</a:t>
            </a:r>
            <a:endParaRPr lang="zh-CN" altLang="en-US" sz="2400">
              <a:sym typeface="+mn-ea"/>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userDrawn="1"/>
        </p:nvSpPr>
        <p:spPr>
          <a:xfrm>
            <a:off x="2403052" y="2722668"/>
            <a:ext cx="7553960" cy="1107996"/>
          </a:xfrm>
          <a:prstGeom prst="rect">
            <a:avLst/>
          </a:prstGeom>
          <a:noFill/>
        </p:spPr>
        <p:txBody>
          <a:bodyPr wrap="square" rtlCol="0">
            <a:spAutoFit/>
          </a:bodyPr>
          <a:lstStyle/>
          <a:p>
            <a:pPr algn="ctr">
              <a:lnSpc>
                <a:spcPct val="150000"/>
              </a:lnSpc>
            </a:pPr>
            <a:r>
              <a:rPr lang="zh-CN" altLang="en-US" sz="4400" b="1" dirty="0" smtClean="0">
                <a:solidFill>
                  <a:schemeClr val="bg1"/>
                </a:solidFill>
                <a:latin typeface="+mj-ea"/>
                <a:ea typeface="+mj-ea"/>
              </a:rPr>
              <a:t>请各位老师批评指正，谢谢！</a:t>
            </a:r>
            <a:endParaRPr lang="zh-CN" altLang="en-US" sz="4400" b="1" dirty="0">
              <a:solidFill>
                <a:schemeClr val="bg1"/>
              </a:solidFill>
              <a:latin typeface="+mj-ea"/>
              <a:ea typeface="+mj-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635" y="1989455"/>
            <a:ext cx="12191365" cy="2413635"/>
          </a:xfrm>
          <a:prstGeom prst="hexagon">
            <a:avLst/>
          </a:prstGeom>
          <a:solidFill>
            <a:schemeClr val="accent3">
              <a:lumMod val="50000"/>
              <a:alpha val="7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600" b="1" dirty="0">
                <a:latin typeface="微软雅黑" panose="020B0503020204020204" charset="-122"/>
                <a:ea typeface="微软雅黑" panose="020B0503020204020204" charset="-122"/>
                <a:cs typeface="微软雅黑" panose="020B0503020204020204" charset="-122"/>
              </a:rPr>
              <a:t>01 </a:t>
            </a:r>
            <a:r>
              <a:rPr lang="zh-CN" altLang="en-US" sz="3600" b="1" dirty="0">
                <a:latin typeface="微软雅黑" panose="020B0503020204020204" charset="-122"/>
                <a:ea typeface="微软雅黑" panose="020B0503020204020204" charset="-122"/>
                <a:cs typeface="微软雅黑" panose="020B0503020204020204" charset="-122"/>
              </a:rPr>
              <a:t>研究</a:t>
            </a:r>
            <a:r>
              <a:rPr lang="zh-CN" altLang="en-US" sz="3600" b="1" dirty="0">
                <a:latin typeface="微软雅黑" panose="020B0503020204020204" charset="-122"/>
                <a:ea typeface="微软雅黑" panose="020B0503020204020204" charset="-122"/>
                <a:cs typeface="微软雅黑" panose="020B0503020204020204" charset="-122"/>
              </a:rPr>
              <a:t>背景</a:t>
            </a:r>
            <a:endParaRPr lang="zh-CN" altLang="en-US" sz="3600" b="1"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研究背景</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9" name="文本框 8"/>
          <p:cNvSpPr txBox="1"/>
          <p:nvPr/>
        </p:nvSpPr>
        <p:spPr>
          <a:xfrm>
            <a:off x="1450340" y="1301115"/>
            <a:ext cx="9434830" cy="3244850"/>
          </a:xfrm>
          <a:prstGeom prst="rect">
            <a:avLst/>
          </a:prstGeom>
        </p:spPr>
        <p:txBody>
          <a:bodyPr>
            <a:noAutofit/>
          </a:bodyPr>
          <a:p>
            <a:r>
              <a:rPr lang="zh-CN" altLang="en-US"/>
              <a:t>现代互联网架构由单体向微服务演进，服务数量急剧增加，复杂性显著上升。网关作为应用程序入口，承担起协议转换、请求路由、安全认证等职责，通常具有极高的</a:t>
            </a:r>
            <a:r>
              <a:rPr lang="zh-CN" altLang="en-US"/>
              <a:t>性能。</a:t>
            </a:r>
            <a:endParaRPr lang="zh-CN" altLang="en-US"/>
          </a:p>
          <a:p>
            <a:endParaRPr lang="en-US" altLang="zh-CN" sz="1600"/>
          </a:p>
          <a:p>
            <a:endParaRPr lang="zh-CN" altLang="en-US" sz="1600"/>
          </a:p>
        </p:txBody>
      </p:sp>
      <p:sp>
        <p:nvSpPr>
          <p:cNvPr id="24" name="文本框 23"/>
          <p:cNvSpPr txBox="1"/>
          <p:nvPr/>
        </p:nvSpPr>
        <p:spPr>
          <a:xfrm>
            <a:off x="1450975" y="2043430"/>
            <a:ext cx="9434195" cy="1251585"/>
          </a:xfrm>
          <a:prstGeom prst="rect">
            <a:avLst/>
          </a:prstGeom>
        </p:spPr>
        <p:txBody>
          <a:bodyPr>
            <a:noAutofit/>
          </a:bodyPr>
          <a:p>
            <a:r>
              <a:rPr lang="zh-CN" altLang="en-US"/>
              <a:t>虽然 </a:t>
            </a:r>
            <a:r>
              <a:rPr lang="en-US" altLang="zh-CN"/>
              <a:t>Nginx</a:t>
            </a:r>
            <a:r>
              <a:rPr lang="zh-CN" altLang="en-US"/>
              <a:t>、</a:t>
            </a:r>
            <a:r>
              <a:rPr lang="en-US" altLang="zh-CN"/>
              <a:t>Envoy </a:t>
            </a:r>
            <a:r>
              <a:rPr lang="zh-CN" altLang="en-US"/>
              <a:t>等网关在工业界应用广泛，但在教学研究和轻量部署场景下存在局限，如 </a:t>
            </a:r>
            <a:r>
              <a:rPr lang="en-US" altLang="zh-CN"/>
              <a:t>Envoy </a:t>
            </a:r>
            <a:r>
              <a:rPr lang="zh-CN" altLang="en-US"/>
              <a:t>不支持静态资源代理，</a:t>
            </a:r>
            <a:r>
              <a:rPr lang="en-US" altLang="zh-CN"/>
              <a:t>Nginx </a:t>
            </a:r>
            <a:r>
              <a:rPr lang="zh-CN" altLang="en-US"/>
              <a:t>难以对接云原生认证系统，且两者配置复杂、使用门槛高，不利于深入理解和灵活控制。</a:t>
            </a:r>
            <a:endParaRPr lang="en-US" altLang="zh-CN"/>
          </a:p>
        </p:txBody>
      </p:sp>
      <p:pic>
        <p:nvPicPr>
          <p:cNvPr id="25" name="图片 24"/>
          <p:cNvPicPr>
            <a:picLocks noChangeAspect="1"/>
          </p:cNvPicPr>
          <p:nvPr/>
        </p:nvPicPr>
        <p:blipFill>
          <a:blip r:embed="rId1"/>
          <a:stretch>
            <a:fillRect/>
          </a:stretch>
        </p:blipFill>
        <p:spPr>
          <a:xfrm>
            <a:off x="2709545" y="3025775"/>
            <a:ext cx="6737350" cy="3413125"/>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主流方案</a:t>
            </a:r>
            <a:r>
              <a:rPr lang="zh-CN" altLang="en-US" sz="3200" b="1" dirty="0">
                <a:solidFill>
                  <a:schemeClr val="accent3">
                    <a:lumMod val="75000"/>
                  </a:schemeClr>
                </a:solidFill>
                <a:latin typeface="微软雅黑" panose="020B0503020204020204" charset="-122"/>
                <a:ea typeface="微软雅黑" panose="020B0503020204020204" charset="-122"/>
              </a:rPr>
              <a:t>功能设计对比</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rcRect b="60271"/>
          <a:stretch>
            <a:fillRect/>
          </a:stretch>
        </p:blipFill>
        <p:spPr>
          <a:xfrm>
            <a:off x="850900" y="2098040"/>
            <a:ext cx="10704195" cy="1677670"/>
          </a:xfrm>
          <a:prstGeom prst="rect">
            <a:avLst/>
          </a:prstGeom>
        </p:spPr>
      </p:pic>
      <p:sp>
        <p:nvSpPr>
          <p:cNvPr id="7" name="文本框 6"/>
          <p:cNvSpPr txBox="1"/>
          <p:nvPr/>
        </p:nvSpPr>
        <p:spPr>
          <a:xfrm>
            <a:off x="1059180" y="1376680"/>
            <a:ext cx="9934575" cy="645160"/>
          </a:xfrm>
          <a:prstGeom prst="rect">
            <a:avLst/>
          </a:prstGeom>
          <a:noFill/>
        </p:spPr>
        <p:txBody>
          <a:bodyPr wrap="square" rtlCol="0">
            <a:spAutoFit/>
          </a:bodyPr>
          <a:p>
            <a:r>
              <a:rPr lang="zh-CN" altLang="en-US"/>
              <a:t>针对上述背景与问题，本项目设计并使用</a:t>
            </a:r>
            <a:r>
              <a:rPr lang="en-US" altLang="zh-CN"/>
              <a:t> C++ </a:t>
            </a:r>
            <a:r>
              <a:rPr lang="zh-CN" altLang="en-US"/>
              <a:t>编写了约</a:t>
            </a:r>
            <a:r>
              <a:rPr lang="en-US" altLang="zh-CN"/>
              <a:t> 3,000 </a:t>
            </a:r>
            <a:r>
              <a:rPr lang="zh-CN" altLang="en-US"/>
              <a:t>行代码，实现了一款轻量化、</a:t>
            </a:r>
            <a:r>
              <a:rPr lang="zh-CN" altLang="en-US"/>
              <a:t>具备高性能通信能力与基础云原生特性的网关系统</a:t>
            </a:r>
            <a:r>
              <a:rPr lang="en-US" altLang="zh-CN"/>
              <a:t> Azugate</a:t>
            </a:r>
            <a:endParaRPr lang="zh-CN" altLang="en-US"/>
          </a:p>
        </p:txBody>
      </p:sp>
      <p:pic>
        <p:nvPicPr>
          <p:cNvPr id="9" name="图片 8"/>
          <p:cNvPicPr>
            <a:picLocks noChangeAspect="1"/>
          </p:cNvPicPr>
          <p:nvPr/>
        </p:nvPicPr>
        <p:blipFill>
          <a:blip r:embed="rId1"/>
          <a:srcRect t="68722"/>
          <a:stretch>
            <a:fillRect/>
          </a:stretch>
        </p:blipFill>
        <p:spPr>
          <a:xfrm>
            <a:off x="850900" y="3775710"/>
            <a:ext cx="10704195" cy="1320800"/>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静态资源</a:t>
            </a:r>
            <a:r>
              <a:rPr lang="zh-CN" altLang="en-US" sz="3200" b="1" dirty="0">
                <a:solidFill>
                  <a:schemeClr val="accent3">
                    <a:lumMod val="75000"/>
                  </a:schemeClr>
                </a:solidFill>
                <a:latin typeface="微软雅黑" panose="020B0503020204020204" charset="-122"/>
                <a:ea typeface="微软雅黑" panose="020B0503020204020204" charset="-122"/>
              </a:rPr>
              <a:t>代理性能对比</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pic>
        <p:nvPicPr>
          <p:cNvPr id="2" name="图片 1" descr="perf"/>
          <p:cNvPicPr>
            <a:picLocks noChangeAspect="1"/>
          </p:cNvPicPr>
          <p:nvPr/>
        </p:nvPicPr>
        <p:blipFill>
          <a:blip r:embed="rId1"/>
          <a:stretch>
            <a:fillRect/>
          </a:stretch>
        </p:blipFill>
        <p:spPr>
          <a:xfrm>
            <a:off x="1892300" y="1129665"/>
            <a:ext cx="8690610" cy="5180965"/>
          </a:xfrm>
          <a:prstGeom prst="rect">
            <a:avLst/>
          </a:prstGeom>
        </p:spPr>
      </p:pic>
      <p:sp>
        <p:nvSpPr>
          <p:cNvPr id="3" name="文本框 2"/>
          <p:cNvSpPr txBox="1"/>
          <p:nvPr/>
        </p:nvSpPr>
        <p:spPr>
          <a:xfrm>
            <a:off x="4533265" y="6366510"/>
            <a:ext cx="3124835" cy="229870"/>
          </a:xfrm>
          <a:prstGeom prst="rect">
            <a:avLst/>
          </a:prstGeom>
          <a:noFill/>
        </p:spPr>
        <p:txBody>
          <a:bodyPr wrap="square" rtlCol="0">
            <a:spAutoFit/>
          </a:bodyPr>
          <a:p>
            <a:r>
              <a:rPr lang="en-US" altLang="zh-CN" sz="900"/>
              <a:t>12th Gen Intel(R) Core(TM) i5-12600K - 2 </a:t>
            </a:r>
            <a:r>
              <a:rPr lang="zh-CN" altLang="en-US" sz="900"/>
              <a:t>核</a:t>
            </a:r>
            <a:r>
              <a:rPr lang="en-US" altLang="zh-CN" sz="900"/>
              <a:t> - 4 GiB </a:t>
            </a:r>
            <a:r>
              <a:rPr lang="zh-CN" altLang="en-US" sz="900"/>
              <a:t>内存</a:t>
            </a:r>
            <a:endParaRPr lang="zh-CN" altLang="en-US" sz="900"/>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635" y="1989455"/>
            <a:ext cx="12191365" cy="2413635"/>
          </a:xfrm>
          <a:prstGeom prst="hexagon">
            <a:avLst/>
          </a:prstGeom>
          <a:solidFill>
            <a:schemeClr val="accent3">
              <a:lumMod val="50000"/>
              <a:alpha val="7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600" b="1" dirty="0">
                <a:latin typeface="微软雅黑" panose="020B0503020204020204" charset="-122"/>
                <a:ea typeface="微软雅黑" panose="020B0503020204020204" charset="-122"/>
                <a:cs typeface="微软雅黑" panose="020B0503020204020204" charset="-122"/>
              </a:rPr>
              <a:t>02 </a:t>
            </a:r>
            <a:r>
              <a:rPr lang="zh-CN" altLang="en-US" sz="3600" b="1" dirty="0">
                <a:latin typeface="微软雅黑" panose="020B0503020204020204" charset="-122"/>
                <a:ea typeface="微软雅黑" panose="020B0503020204020204" charset="-122"/>
                <a:cs typeface="微软雅黑" panose="020B0503020204020204" charset="-122"/>
              </a:rPr>
              <a:t>系统架构与</a:t>
            </a:r>
            <a:r>
              <a:rPr lang="zh-CN" altLang="en-US" sz="3600" b="1" dirty="0">
                <a:latin typeface="微软雅黑" panose="020B0503020204020204" charset="-122"/>
                <a:ea typeface="微软雅黑" panose="020B0503020204020204" charset="-122"/>
                <a:cs typeface="微软雅黑" panose="020B0503020204020204" charset="-122"/>
              </a:rPr>
              <a:t>功能</a:t>
            </a:r>
            <a:endParaRPr lang="zh-CN" altLang="en-US" sz="3600" b="1"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030" y="309245"/>
            <a:ext cx="996251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charset="-122"/>
                <a:ea typeface="微软雅黑" panose="020B0503020204020204" charset="-122"/>
              </a:rPr>
              <a:t>系统</a:t>
            </a:r>
            <a:r>
              <a:rPr lang="zh-CN" altLang="en-US" sz="3200" b="1" dirty="0">
                <a:solidFill>
                  <a:schemeClr val="accent3">
                    <a:lumMod val="75000"/>
                  </a:schemeClr>
                </a:solidFill>
                <a:latin typeface="微软雅黑" panose="020B0503020204020204" charset="-122"/>
                <a:ea typeface="微软雅黑" panose="020B0503020204020204" charset="-122"/>
              </a:rPr>
              <a:t>整体架构</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tretch>
            <a:fillRect/>
          </a:stretch>
        </p:blipFill>
        <p:spPr>
          <a:xfrm>
            <a:off x="1358265" y="1202690"/>
            <a:ext cx="9758045" cy="528828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256030" y="309245"/>
            <a:ext cx="9962515" cy="583565"/>
          </a:xfrm>
          <a:prstGeom prst="rect">
            <a:avLst/>
          </a:prstGeom>
          <a:noFill/>
        </p:spPr>
        <p:txBody>
          <a:bodyPr wrap="square" rtlCol="0">
            <a:spAutoFit/>
          </a:bodyPr>
          <a:p>
            <a:r>
              <a:rPr lang="zh-CN" altLang="en-US" sz="3200" b="1" dirty="0">
                <a:solidFill>
                  <a:schemeClr val="accent3">
                    <a:lumMod val="75000"/>
                  </a:schemeClr>
                </a:solidFill>
                <a:latin typeface="微软雅黑" panose="020B0503020204020204" charset="-122"/>
                <a:ea typeface="微软雅黑" panose="020B0503020204020204" charset="-122"/>
              </a:rPr>
              <a:t>基本功能：</a:t>
            </a:r>
            <a:r>
              <a:rPr lang="en-US" altLang="zh-CN" sz="3200" b="1" dirty="0">
                <a:solidFill>
                  <a:schemeClr val="accent3">
                    <a:lumMod val="75000"/>
                  </a:schemeClr>
                </a:solidFill>
                <a:latin typeface="微软雅黑" panose="020B0503020204020204" charset="-122"/>
                <a:ea typeface="微软雅黑" panose="020B0503020204020204" charset="-122"/>
              </a:rPr>
              <a:t>TCP</a:t>
            </a:r>
            <a:r>
              <a:rPr lang="zh-CN" altLang="en-US" sz="3200" b="1" dirty="0">
                <a:solidFill>
                  <a:schemeClr val="accent3">
                    <a:lumMod val="75000"/>
                  </a:schemeClr>
                </a:solidFill>
                <a:latin typeface="微软雅黑" panose="020B0503020204020204" charset="-122"/>
                <a:ea typeface="微软雅黑" panose="020B0503020204020204" charset="-122"/>
              </a:rPr>
              <a:t>、</a:t>
            </a:r>
            <a:r>
              <a:rPr lang="en-US" altLang="zh-CN" sz="3200" b="1" dirty="0">
                <a:solidFill>
                  <a:schemeClr val="accent3">
                    <a:lumMod val="75000"/>
                  </a:schemeClr>
                </a:solidFill>
                <a:latin typeface="微软雅黑" panose="020B0503020204020204" charset="-122"/>
                <a:ea typeface="微软雅黑" panose="020B0503020204020204" charset="-122"/>
              </a:rPr>
              <a:t>HTTP </a:t>
            </a:r>
            <a:r>
              <a:rPr lang="zh-CN" altLang="en-US" sz="3200" b="1" dirty="0">
                <a:solidFill>
                  <a:schemeClr val="accent3">
                    <a:lumMod val="75000"/>
                  </a:schemeClr>
                </a:solidFill>
                <a:latin typeface="微软雅黑" panose="020B0503020204020204" charset="-122"/>
                <a:ea typeface="微软雅黑" panose="020B0503020204020204" charset="-122"/>
              </a:rPr>
              <a:t>与</a:t>
            </a:r>
            <a:r>
              <a:rPr lang="en-US" altLang="zh-CN" sz="3200" b="1" dirty="0">
                <a:solidFill>
                  <a:schemeClr val="accent3">
                    <a:lumMod val="75000"/>
                  </a:schemeClr>
                </a:solidFill>
                <a:latin typeface="微软雅黑" panose="020B0503020204020204" charset="-122"/>
                <a:ea typeface="微软雅黑" panose="020B0503020204020204" charset="-122"/>
              </a:rPr>
              <a:t> WebSocket </a:t>
            </a:r>
            <a:r>
              <a:rPr lang="zh-CN" altLang="en-US" sz="3200" b="1" dirty="0">
                <a:solidFill>
                  <a:schemeClr val="accent3">
                    <a:lumMod val="75000"/>
                  </a:schemeClr>
                </a:solidFill>
                <a:latin typeface="微软雅黑" panose="020B0503020204020204" charset="-122"/>
                <a:ea typeface="微软雅黑" panose="020B0503020204020204" charset="-122"/>
              </a:rPr>
              <a:t>代理</a:t>
            </a:r>
            <a:endParaRPr lang="zh-CN" altLang="en-US" sz="3200" b="1" dirty="0">
              <a:solidFill>
                <a:schemeClr val="accent3">
                  <a:lumMod val="75000"/>
                </a:schemeClr>
              </a:solidFill>
              <a:latin typeface="微软雅黑" panose="020B0503020204020204" charset="-122"/>
              <a:ea typeface="微软雅黑" panose="020B0503020204020204" charset="-122"/>
            </a:endParaRPr>
          </a:p>
        </p:txBody>
      </p:sp>
      <p:sp>
        <p:nvSpPr>
          <p:cNvPr id="11" name="文本框 10"/>
          <p:cNvSpPr txBox="1"/>
          <p:nvPr/>
        </p:nvSpPr>
        <p:spPr>
          <a:xfrm>
            <a:off x="1256030" y="1193800"/>
            <a:ext cx="9509125" cy="922020"/>
          </a:xfrm>
          <a:prstGeom prst="rect">
            <a:avLst/>
          </a:prstGeom>
          <a:noFill/>
        </p:spPr>
        <p:txBody>
          <a:bodyPr wrap="square" rtlCol="0">
            <a:spAutoFit/>
          </a:bodyPr>
          <a:p>
            <a:r>
              <a:rPr lang="en-US" altLang="zh-CN"/>
              <a:t>Azugate </a:t>
            </a:r>
            <a:r>
              <a:rPr lang="zh-CN" altLang="en-US"/>
              <a:t>网关系统支持</a:t>
            </a:r>
            <a:r>
              <a:rPr lang="en-US" altLang="zh-CN"/>
              <a:t> TCP</a:t>
            </a:r>
            <a:r>
              <a:rPr lang="zh-CN" altLang="en-US"/>
              <a:t>、</a:t>
            </a:r>
            <a:r>
              <a:rPr lang="en-US" altLang="zh-CN"/>
              <a:t>HTTP </a:t>
            </a:r>
            <a:r>
              <a:rPr lang="zh-CN" altLang="en-US"/>
              <a:t>与</a:t>
            </a:r>
            <a:r>
              <a:rPr lang="en-US" altLang="zh-CN"/>
              <a:t> WebSocket </a:t>
            </a:r>
            <a:r>
              <a:rPr lang="zh-CN" altLang="en-US"/>
              <a:t>等常见协议的代理。</a:t>
            </a:r>
            <a:r>
              <a:rPr lang="zh-CN" altLang="en-US">
                <a:sym typeface="+mn-ea"/>
              </a:rPr>
              <a:t>为了使系统设计更加统一与简洁，</a:t>
            </a:r>
            <a:r>
              <a:rPr lang="en-US" altLang="zh-CN">
                <a:sym typeface="+mn-ea"/>
              </a:rPr>
              <a:t>HTTP </a:t>
            </a:r>
            <a:r>
              <a:rPr lang="zh-CN" altLang="en-US">
                <a:sym typeface="+mn-ea"/>
              </a:rPr>
              <a:t>与</a:t>
            </a:r>
            <a:r>
              <a:rPr lang="en-US" altLang="zh-CN">
                <a:sym typeface="+mn-ea"/>
              </a:rPr>
              <a:t> WebSocket </a:t>
            </a:r>
            <a:r>
              <a:rPr lang="zh-CN" altLang="en-US">
                <a:sym typeface="+mn-ea"/>
              </a:rPr>
              <a:t>报文的解析由自实现的状态机完成</a:t>
            </a:r>
            <a:endParaRPr lang="zh-CN" altLang="en-US"/>
          </a:p>
          <a:p>
            <a:endParaRPr lang="en-US" altLang="zh-CN"/>
          </a:p>
        </p:txBody>
      </p:sp>
      <p:pic>
        <p:nvPicPr>
          <p:cNvPr id="12" name="图片 11"/>
          <p:cNvPicPr>
            <a:picLocks noChangeAspect="1"/>
          </p:cNvPicPr>
          <p:nvPr/>
        </p:nvPicPr>
        <p:blipFill>
          <a:blip r:embed="rId1"/>
          <a:stretch>
            <a:fillRect/>
          </a:stretch>
        </p:blipFill>
        <p:spPr>
          <a:xfrm>
            <a:off x="511810" y="3158490"/>
            <a:ext cx="3392170" cy="3216910"/>
          </a:xfrm>
          <a:prstGeom prst="rect">
            <a:avLst/>
          </a:prstGeom>
        </p:spPr>
      </p:pic>
      <p:sp>
        <p:nvSpPr>
          <p:cNvPr id="2" name="文本框 1"/>
          <p:cNvSpPr txBox="1"/>
          <p:nvPr/>
        </p:nvSpPr>
        <p:spPr>
          <a:xfrm>
            <a:off x="1256030" y="1625600"/>
            <a:ext cx="9424035" cy="348615"/>
          </a:xfrm>
          <a:prstGeom prst="rect">
            <a:avLst/>
          </a:prstGeom>
          <a:noFill/>
        </p:spPr>
        <p:txBody>
          <a:bodyPr wrap="square" rtlCol="0">
            <a:noAutofit/>
          </a:bodyPr>
          <a:p>
            <a:endParaRPr lang="zh-CN" altLang="en-US"/>
          </a:p>
        </p:txBody>
      </p:sp>
      <p:sp>
        <p:nvSpPr>
          <p:cNvPr id="3" name="文本框 2"/>
          <p:cNvSpPr txBox="1"/>
          <p:nvPr/>
        </p:nvSpPr>
        <p:spPr>
          <a:xfrm>
            <a:off x="1256030" y="1925955"/>
            <a:ext cx="9424035" cy="645160"/>
          </a:xfrm>
          <a:prstGeom prst="rect">
            <a:avLst/>
          </a:prstGeom>
          <a:noFill/>
        </p:spPr>
        <p:txBody>
          <a:bodyPr wrap="square" rtlCol="0" anchor="t">
            <a:spAutoFit/>
          </a:bodyPr>
          <a:p>
            <a:r>
              <a:rPr lang="zh-CN" altLang="en-US">
                <a:sym typeface="+mn-ea"/>
              </a:rPr>
              <a:t>系统支持通过</a:t>
            </a:r>
            <a:r>
              <a:rPr lang="en-US" altLang="zh-CN">
                <a:sym typeface="+mn-ea"/>
              </a:rPr>
              <a:t> gRPC </a:t>
            </a:r>
            <a:r>
              <a:rPr lang="zh-CN" altLang="en-US">
                <a:sym typeface="+mn-ea"/>
              </a:rPr>
              <a:t>接口远程配置路由规则，可以指定精确匹配规则或者使用通配符</a:t>
            </a:r>
            <a:r>
              <a:rPr lang="en-US" altLang="zh-CN">
                <a:sym typeface="+mn-ea"/>
              </a:rPr>
              <a:t> “*” </a:t>
            </a:r>
            <a:r>
              <a:rPr lang="zh-CN" altLang="en-US">
                <a:sym typeface="+mn-ea"/>
              </a:rPr>
              <a:t>的前缀匹配规则。对与相同的路由规则可以添加多个匹配结果，以实现</a:t>
            </a:r>
            <a:r>
              <a:rPr lang="zh-CN" altLang="en-US">
                <a:sym typeface="+mn-ea"/>
              </a:rPr>
              <a:t>轮询负载均衡的</a:t>
            </a:r>
            <a:r>
              <a:rPr lang="zh-CN" altLang="en-US">
                <a:sym typeface="+mn-ea"/>
              </a:rPr>
              <a:t>功能。</a:t>
            </a:r>
            <a:endParaRPr lang="zh-CN" altLang="en-US">
              <a:sym typeface="+mn-ea"/>
            </a:endParaRPr>
          </a:p>
        </p:txBody>
      </p:sp>
      <p:sp>
        <p:nvSpPr>
          <p:cNvPr id="4" name="文本框 3"/>
          <p:cNvSpPr txBox="1"/>
          <p:nvPr/>
        </p:nvSpPr>
        <p:spPr>
          <a:xfrm>
            <a:off x="1256030" y="2707005"/>
            <a:ext cx="9850120" cy="368300"/>
          </a:xfrm>
          <a:prstGeom prst="rect">
            <a:avLst/>
          </a:prstGeom>
          <a:noFill/>
        </p:spPr>
        <p:txBody>
          <a:bodyPr wrap="square" rtlCol="0" anchor="t">
            <a:spAutoFit/>
          </a:bodyPr>
          <a:p>
            <a:r>
              <a:rPr lang="en-US" altLang="zh-CN">
                <a:sym typeface="+mn-ea"/>
              </a:rPr>
              <a:t>Azugate </a:t>
            </a:r>
            <a:r>
              <a:rPr lang="zh-CN" altLang="en-US">
                <a:sym typeface="+mn-ea"/>
              </a:rPr>
              <a:t>除了能对上述协议进行远程代理，还支持</a:t>
            </a:r>
            <a:r>
              <a:rPr lang="en-US" altLang="zh-CN">
                <a:sym typeface="+mn-ea"/>
              </a:rPr>
              <a:t> HTTP </a:t>
            </a:r>
            <a:r>
              <a:rPr lang="zh-CN" altLang="en-US">
                <a:sym typeface="+mn-ea"/>
              </a:rPr>
              <a:t>本地静态文件代理以及</a:t>
            </a:r>
            <a:r>
              <a:rPr lang="en-US" altLang="zh-CN">
                <a:sym typeface="+mn-ea"/>
              </a:rPr>
              <a:t> TLS </a:t>
            </a:r>
            <a:r>
              <a:rPr lang="zh-CN" altLang="en-US">
                <a:sym typeface="+mn-ea"/>
              </a:rPr>
              <a:t>连接</a:t>
            </a:r>
            <a:endParaRPr lang="zh-CN" altLang="en-US">
              <a:sym typeface="+mn-ea"/>
            </a:endParaRPr>
          </a:p>
        </p:txBody>
      </p:sp>
      <p:pic>
        <p:nvPicPr>
          <p:cNvPr id="6" name="图片 5"/>
          <p:cNvPicPr>
            <a:picLocks noChangeAspect="1"/>
          </p:cNvPicPr>
          <p:nvPr/>
        </p:nvPicPr>
        <p:blipFill>
          <a:blip r:embed="rId2"/>
          <a:stretch>
            <a:fillRect/>
          </a:stretch>
        </p:blipFill>
        <p:spPr>
          <a:xfrm>
            <a:off x="7797165" y="3604260"/>
            <a:ext cx="3712845" cy="1551305"/>
          </a:xfrm>
          <a:prstGeom prst="rect">
            <a:avLst/>
          </a:prstGeom>
        </p:spPr>
      </p:pic>
      <p:pic>
        <p:nvPicPr>
          <p:cNvPr id="7" name="图片 6"/>
          <p:cNvPicPr>
            <a:picLocks noChangeAspect="1"/>
          </p:cNvPicPr>
          <p:nvPr/>
        </p:nvPicPr>
        <p:blipFill>
          <a:blip r:embed="rId3"/>
          <a:stretch>
            <a:fillRect/>
          </a:stretch>
        </p:blipFill>
        <p:spPr>
          <a:xfrm>
            <a:off x="3783965" y="3291205"/>
            <a:ext cx="3662045" cy="3148965"/>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4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9.xml><?xml version="1.0" encoding="utf-8"?>
<p:tagLst xmlns:p="http://schemas.openxmlformats.org/presentationml/2006/main">
  <p:tag name="KSO_WM_DIAGRAM_VIRTUALLY_FRAME" val="{&quot;height&quot;:390.16614173228356,&quot;left&quot;:413.4,&quot;top&quot;:86.2,&quot;width&quot;:546.6232283464567}"/>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0.xml><?xml version="1.0" encoding="utf-8"?>
<p:tagLst xmlns:p="http://schemas.openxmlformats.org/presentationml/2006/main">
  <p:tag name="KSO_WM_DIAGRAM_VIRTUALLY_FRAME" val="{&quot;height&quot;:390.16614173228356,&quot;left&quot;:410.9,&quot;top&quot;:44.7,&quot;width&quot;:546.6232283464567}"/>
</p:tagLst>
</file>

<file path=ppt/tags/tag51.xml><?xml version="1.0" encoding="utf-8"?>
<p:tagLst xmlns:p="http://schemas.openxmlformats.org/presentationml/2006/main">
  <p:tag name="KSO_WM_DIAGRAM_VIRTUALLY_FRAME" val="{&quot;height&quot;:390.16614173228356,&quot;left&quot;:410.9,&quot;top&quot;:44.7,&quot;width&quot;:546.6232283464567}"/>
</p:tagLst>
</file>

<file path=ppt/tags/tag52.xml><?xml version="1.0" encoding="utf-8"?>
<p:tagLst xmlns:p="http://schemas.openxmlformats.org/presentationml/2006/main">
  <p:tag name="KSO_WM_DIAGRAM_VIRTUALLY_FRAME" val="{&quot;height&quot;:390.16614173228356,&quot;left&quot;:413.4,&quot;top&quot;:86.2,&quot;width&quot;:546.6232283464567}"/>
</p:tagLst>
</file>

<file path=ppt/tags/tag53.xml><?xml version="1.0" encoding="utf-8"?>
<p:tagLst xmlns:p="http://schemas.openxmlformats.org/presentationml/2006/main">
  <p:tag name="KSO_WM_DIAGRAM_VIRTUALLY_FRAME" val="{&quot;height&quot;:390.16614173228356,&quot;left&quot;:410.9,&quot;top&quot;:44.7,&quot;width&quot;:546.6232283464567}"/>
</p:tagLst>
</file>

<file path=ppt/tags/tag54.xml><?xml version="1.0" encoding="utf-8"?>
<p:tagLst xmlns:p="http://schemas.openxmlformats.org/presentationml/2006/main">
  <p:tag name="KSO_WM_DIAGRAM_VIRTUALLY_FRAME" val="{&quot;height&quot;:390.16614173228356,&quot;left&quot;:410.9,&quot;top&quot;:44.7,&quot;width&quot;:546.6232283464567}"/>
</p:tagLst>
</file>

<file path=ppt/tags/tag55.xml><?xml version="1.0" encoding="utf-8"?>
<p:tagLst xmlns:p="http://schemas.openxmlformats.org/presentationml/2006/main">
  <p:tag name="KSO_WM_DIAGRAM_VIRTUALLY_FRAME" val="{&quot;height&quot;:390.16614173228356,&quot;left&quot;:413.4,&quot;top&quot;:86.2,&quot;width&quot;:546.6232283464567}"/>
</p:tagLst>
</file>

<file path=ppt/tags/tag56.xml><?xml version="1.0" encoding="utf-8"?>
<p:tagLst xmlns:p="http://schemas.openxmlformats.org/presentationml/2006/main">
  <p:tag name="KSO_WM_DIAGRAM_VIRTUALLY_FRAME" val="{&quot;height&quot;:390.16614173228356,&quot;left&quot;:410.9,&quot;top&quot;:44.7,&quot;width&quot;:546.6232283464567}"/>
</p:tagLst>
</file>

<file path=ppt/tags/tag57.xml><?xml version="1.0" encoding="utf-8"?>
<p:tagLst xmlns:p="http://schemas.openxmlformats.org/presentationml/2006/main">
  <p:tag name="KSO_WM_DIAGRAM_VIRTUALLY_FRAME" val="{&quot;height&quot;:390.16614173228356,&quot;left&quot;:410.9,&quot;top&quot;:44.7,&quot;width&quot;:546.6232283464567}"/>
</p:tagLst>
</file>

<file path=ppt/tags/tag58.xml><?xml version="1.0" encoding="utf-8"?>
<p:tagLst xmlns:p="http://schemas.openxmlformats.org/presentationml/2006/main">
  <p:tag name="KSO_WM_DIAGRAM_VIRTUALLY_FRAME" val="{&quot;height&quot;:390.16614173228356,&quot;left&quot;:413.4,&quot;top&quot;:86.2,&quot;width&quot;:546.6232283464567}"/>
</p:tagLst>
</file>

<file path=ppt/tags/tag59.xml><?xml version="1.0" encoding="utf-8"?>
<p:tagLst xmlns:p="http://schemas.openxmlformats.org/presentationml/2006/main">
  <p:tag name="KSO_WM_DIAGRAM_VIRTUALLY_FRAME" val="{&quot;height&quot;:390.16614173228356,&quot;left&quot;:410.9,&quot;top&quot;:44.7,&quot;width&quot;:546.6232283464567}"/>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xml><?xml version="1.0" encoding="utf-8"?>
<p:tagLst xmlns:p="http://schemas.openxmlformats.org/presentationml/2006/main">
  <p:tag name="KSO_WM_DIAGRAM_VIRTUALLY_FRAME" val="{&quot;height&quot;:390.16614173228356,&quot;left&quot;:410.9,&quot;top&quot;:44.7,&quot;width&quot;:546.6232283464567}"/>
</p:tagLst>
</file>

<file path=ppt/tags/tag61.xml><?xml version="1.0" encoding="utf-8"?>
<p:tagLst xmlns:p="http://schemas.openxmlformats.org/presentationml/2006/main">
  <p:tag name="KSO_WM_BEAUTIFY_FLAG" val="#wm#"/>
  <p:tag name="KSO_WM_TEMPLATE_CATEGORY" val="custom"/>
  <p:tag name="KSO_WM_TEMPLATE_INDEX" val="20205176"/>
</p:tagLst>
</file>

<file path=ppt/tags/tag62.xml><?xml version="1.0" encoding="utf-8"?>
<p:tagLst xmlns:p="http://schemas.openxmlformats.org/presentationml/2006/main">
  <p:tag name="KSO_WM_BEAUTIFY_FLAG" val="#wm#"/>
  <p:tag name="KSO_WM_TEMPLATE_CATEGORY" val="custom"/>
  <p:tag name="KSO_WM_TEMPLATE_INDEX" val="20205176"/>
</p:tagLst>
</file>

<file path=ppt/tags/tag63.xml><?xml version="1.0" encoding="utf-8"?>
<p:tagLst xmlns:p="http://schemas.openxmlformats.org/presentationml/2006/main">
  <p:tag name="KSO_WM_BEAUTIFY_FLAG" val="#wm#"/>
  <p:tag name="KSO_WM_TEMPLATE_CATEGORY" val="custom"/>
  <p:tag name="KSO_WM_TEMPLATE_INDEX" val="20205176"/>
</p:tagLst>
</file>

<file path=ppt/tags/tag64.xml><?xml version="1.0" encoding="utf-8"?>
<p:tagLst xmlns:p="http://schemas.openxmlformats.org/presentationml/2006/main">
  <p:tag name="KSO_WM_BEAUTIFY_FLAG" val="#wm#"/>
  <p:tag name="KSO_WM_TEMPLATE_CATEGORY" val="custom"/>
  <p:tag name="KSO_WM_TEMPLATE_INDEX" val="20205176"/>
</p:tagLst>
</file>

<file path=ppt/tags/tag65.xml><?xml version="1.0" encoding="utf-8"?>
<p:tagLst xmlns:p="http://schemas.openxmlformats.org/presentationml/2006/main">
  <p:tag name="KSO_WM_BEAUTIFY_FLAG" val="#wm#"/>
  <p:tag name="KSO_WM_TEMPLATE_CATEGORY" val="custom"/>
  <p:tag name="KSO_WM_TEMPLATE_INDEX" val="20205176"/>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BEAUTIFY_FLAG" val="#wm#"/>
  <p:tag name="KSO_WM_TEMPLATE_CATEGORY" val="custom"/>
  <p:tag name="KSO_WM_TEMPLATE_INDEX" val="20205176"/>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COMMONDATA" val="eyJoZGlkIjoiMDVjYzdmZGQzZDdlOTRhZTkwMTc3NDdiNThhZGI1OTk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2008</Words>
  <Application>WPS 演示</Application>
  <PresentationFormat>宽屏</PresentationFormat>
  <Paragraphs>124</Paragraphs>
  <Slides>22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Arial</vt:lpstr>
      <vt:lpstr>宋体</vt:lpstr>
      <vt:lpstr>Wingdings</vt:lpstr>
      <vt:lpstr>Wingdings</vt:lpstr>
      <vt:lpstr>微软雅黑</vt:lpstr>
      <vt:lpstr>Arial Unicode MS</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9A201-7</dc:creator>
  <cp:lastModifiedBy>TOM</cp:lastModifiedBy>
  <cp:revision>419</cp:revision>
  <dcterms:created xsi:type="dcterms:W3CDTF">2019-06-19T02:08:00Z</dcterms:created>
  <dcterms:modified xsi:type="dcterms:W3CDTF">2025-05-15T09:30:31Z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5699CD2700B544BDB02E1B211C67F121</vt:lpwstr>
  </property>
</Properties>
</file>